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0" r:id="rId4"/>
    <p:sldMasterId id="214748367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Lst>
  <p:sldSz cy="5143500" cx="9144000"/>
  <p:notesSz cx="6858000" cy="9144000"/>
  <p:embeddedFontLst>
    <p:embeddedFont>
      <p:font typeface="Proxima Nova"/>
      <p:regular r:id="rId36"/>
      <p:bold r:id="rId37"/>
      <p:italic r:id="rId38"/>
      <p:boldItalic r:id="rId39"/>
    </p:embeddedFont>
    <p:embeddedFont>
      <p:font typeface="EB Garamond Medium"/>
      <p:regular r:id="rId40"/>
      <p:bold r:id="rId41"/>
      <p:italic r:id="rId42"/>
      <p:boldItalic r:id="rId43"/>
    </p:embeddedFont>
    <p:embeddedFont>
      <p:font typeface="EB Garamond"/>
      <p:regular r:id="rId44"/>
      <p:bold r:id="rId45"/>
      <p:italic r:id="rId46"/>
      <p:boldItalic r:id="rId47"/>
    </p:embeddedFont>
    <p:embeddedFont>
      <p:font typeface="Merriweather"/>
      <p:regular r:id="rId48"/>
      <p:bold r:id="rId49"/>
      <p:italic r:id="rId50"/>
      <p:boldItalic r:id="rId5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EBGaramondMedium-regular.fntdata"/><Relationship Id="rId42" Type="http://schemas.openxmlformats.org/officeDocument/2006/relationships/font" Target="fonts/EBGaramondMedium-italic.fntdata"/><Relationship Id="rId41" Type="http://schemas.openxmlformats.org/officeDocument/2006/relationships/font" Target="fonts/EBGaramondMedium-bold.fntdata"/><Relationship Id="rId44" Type="http://schemas.openxmlformats.org/officeDocument/2006/relationships/font" Target="fonts/EBGaramond-regular.fntdata"/><Relationship Id="rId43" Type="http://schemas.openxmlformats.org/officeDocument/2006/relationships/font" Target="fonts/EBGaramondMedium-boldItalic.fntdata"/><Relationship Id="rId46" Type="http://schemas.openxmlformats.org/officeDocument/2006/relationships/font" Target="fonts/EBGaramond-italic.fntdata"/><Relationship Id="rId45" Type="http://schemas.openxmlformats.org/officeDocument/2006/relationships/font" Target="fonts/EBGaramond-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48" Type="http://schemas.openxmlformats.org/officeDocument/2006/relationships/font" Target="fonts/Merriweather-regular.fntdata"/><Relationship Id="rId47" Type="http://schemas.openxmlformats.org/officeDocument/2006/relationships/font" Target="fonts/EBGaramond-boldItalic.fntdata"/><Relationship Id="rId49" Type="http://schemas.openxmlformats.org/officeDocument/2006/relationships/font" Target="fonts/Merriweather-bold.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font" Target="fonts/ProximaNova-bold.fntdata"/><Relationship Id="rId36" Type="http://schemas.openxmlformats.org/officeDocument/2006/relationships/font" Target="fonts/ProximaNova-regular.fntdata"/><Relationship Id="rId39" Type="http://schemas.openxmlformats.org/officeDocument/2006/relationships/font" Target="fonts/ProximaNova-boldItalic.fntdata"/><Relationship Id="rId38" Type="http://schemas.openxmlformats.org/officeDocument/2006/relationships/font" Target="fonts/ProximaNova-italic.fntdata"/><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font" Target="fonts/Merriweather-boldItalic.fntdata"/><Relationship Id="rId50" Type="http://schemas.openxmlformats.org/officeDocument/2006/relationships/font" Target="fonts/Merriweather-italic.fntdata"/><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2f0e71fd213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2f0e71fd21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2f0e71fd213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 name="Google Shape;105;g2f0e71fd213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2f0e71fd213_0_1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2f0e71fd213_0_1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28fa11a3bf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28fa11a3bf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2f0e71fd213_0_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g2f0e71fd213_0_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2f0e71fd213_0_3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2f0e71fd213_0_3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2fb54f7fba2_0_2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 name="Google Shape;167;g2fb54f7fba2_0_2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2fb785cff37_3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3" name="Google Shape;183;g2fb785cff37_3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2f0e71fd213_0_7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5" name="Google Shape;195;g2f0e71fd213_0_7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2f0e71fd213_0_6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1" name="Google Shape;201;g2f0e71fd213_0_6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2fb54f7fba2_0_1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6" name="Google Shape;206;g2fb54f7fba2_0_1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g2fb54f7fba2_0_2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2" name="Google Shape;232;g2fb54f7fba2_0_2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g2fb785cff37_3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8" name="Google Shape;248;g2fb785cff37_3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g2f0e71fd213_0_2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4" name="Google Shape;264;g2f0e71fd213_0_2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g2fb54f7fba2_0_2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4" name="Google Shape;274;g2fb54f7fba2_0_2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g2f0e71fd213_0_8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0" name="Google Shape;280;g2f0e71fd213_0_8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g2fb54f7fba2_0_2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5" name="Google Shape;285;g2fb54f7fba2_0_2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g2fb54f7fba2_0_2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0" name="Google Shape;310;g2fb54f7fba2_0_2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g2fb785cff37_3_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6" name="Google Shape;326;g2fb785cff37_3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g2fb54f7fba2_0_2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2" name="Google Shape;342;g2fb54f7fba2_0_2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g2fb54f7fba2_0_2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1" name="Google Shape;351;g2fb54f7fba2_0_2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g2f14db21110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7" name="Google Shape;357;g2f14db21110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g2fb54f7fba2_0_2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2" name="Google Shape;362;g2fb54f7fba2_0_2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g2fb54f7fba2_0_3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5" name="Google Shape;385;g2fb54f7fba2_0_3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g2fb785cff37_3_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2" name="Google Shape;402;g2fb785cff37_3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 name="Shape 416"/>
        <p:cNvGrpSpPr/>
        <p:nvPr/>
      </p:nvGrpSpPr>
      <p:grpSpPr>
        <a:xfrm>
          <a:off x="0" y="0"/>
          <a:ext cx="0" cy="0"/>
          <a:chOff x="0" y="0"/>
          <a:chExt cx="0" cy="0"/>
        </a:xfrm>
      </p:grpSpPr>
      <p:sp>
        <p:nvSpPr>
          <p:cNvPr id="417" name="Google Shape;417;g2fb54f7fba2_0_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8" name="Google Shape;418;g2fb54f7fba2_0_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5" name="Shape 425"/>
        <p:cNvGrpSpPr/>
        <p:nvPr/>
      </p:nvGrpSpPr>
      <p:grpSpPr>
        <a:xfrm>
          <a:off x="0" y="0"/>
          <a:ext cx="0" cy="0"/>
          <a:chOff x="0" y="0"/>
          <a:chExt cx="0" cy="0"/>
        </a:xfrm>
      </p:grpSpPr>
      <p:sp>
        <p:nvSpPr>
          <p:cNvPr id="426" name="Google Shape;426;g2fb54f7fba2_0_3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7" name="Google Shape;427;g2fb54f7fba2_0_3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1" name="Shape 431"/>
        <p:cNvGrpSpPr/>
        <p:nvPr/>
      </p:nvGrpSpPr>
      <p:grpSpPr>
        <a:xfrm>
          <a:off x="0" y="0"/>
          <a:ext cx="0" cy="0"/>
          <a:chOff x="0" y="0"/>
          <a:chExt cx="0" cy="0"/>
        </a:xfrm>
      </p:grpSpPr>
      <p:sp>
        <p:nvSpPr>
          <p:cNvPr id="432" name="Google Shape;432;g2f14db21110_0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3" name="Google Shape;433;g2f14db21110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6" name="Shape 436"/>
        <p:cNvGrpSpPr/>
        <p:nvPr/>
      </p:nvGrpSpPr>
      <p:grpSpPr>
        <a:xfrm>
          <a:off x="0" y="0"/>
          <a:ext cx="0" cy="0"/>
          <a:chOff x="0" y="0"/>
          <a:chExt cx="0" cy="0"/>
        </a:xfrm>
      </p:grpSpPr>
      <p:sp>
        <p:nvSpPr>
          <p:cNvPr id="437" name="Google Shape;437;g2f14db21110_0_1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8" name="Google Shape;438;g2f14db21110_0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SzPts val="1400"/>
              <a:buChar char="●"/>
              <a:defRPr sz="14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SzPts val="1400"/>
              <a:buChar char="●"/>
              <a:defRPr sz="14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rtl="0">
              <a:spcBef>
                <a:spcPts val="0"/>
              </a:spcBef>
              <a:spcAft>
                <a:spcPts val="0"/>
              </a:spcAft>
              <a:buSzPts val="1200"/>
              <a:buChar char="●"/>
              <a:defRPr sz="12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25"/>
            <a:ext cx="45720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rtl="0">
              <a:spcBef>
                <a:spcPts val="0"/>
              </a:spcBef>
              <a:spcAft>
                <a:spcPts val="0"/>
              </a:spcAft>
              <a:buClr>
                <a:schemeClr val="dk1"/>
              </a:buClr>
              <a:buSzPts val="1800"/>
              <a:buChar char="●"/>
              <a:defRPr>
                <a:solidFill>
                  <a:schemeClr val="dk1"/>
                </a:solidFill>
              </a:defRPr>
            </a:lvl1pPr>
            <a:lvl2pPr indent="-317500" lvl="1" marL="914400" rtl="0">
              <a:spcBef>
                <a:spcPts val="0"/>
              </a:spcBef>
              <a:spcAft>
                <a:spcPts val="0"/>
              </a:spcAft>
              <a:buClr>
                <a:schemeClr val="dk1"/>
              </a:buClr>
              <a:buSzPts val="1400"/>
              <a:buChar char="○"/>
              <a:defRPr>
                <a:solidFill>
                  <a:schemeClr val="dk1"/>
                </a:solidFill>
              </a:defRPr>
            </a:lvl2pPr>
            <a:lvl3pPr indent="-317500" lvl="2" marL="1371600" rtl="0">
              <a:spcBef>
                <a:spcPts val="0"/>
              </a:spcBef>
              <a:spcAft>
                <a:spcPts val="0"/>
              </a:spcAft>
              <a:buClr>
                <a:schemeClr val="dk1"/>
              </a:buClr>
              <a:buSzPts val="1400"/>
              <a:buChar char="■"/>
              <a:defRPr>
                <a:solidFill>
                  <a:schemeClr val="dk1"/>
                </a:solidFill>
              </a:defRPr>
            </a:lvl3pPr>
            <a:lvl4pPr indent="-317500" lvl="3" marL="1828800" rtl="0">
              <a:spcBef>
                <a:spcPts val="0"/>
              </a:spcBef>
              <a:spcAft>
                <a:spcPts val="0"/>
              </a:spcAft>
              <a:buClr>
                <a:schemeClr val="dk1"/>
              </a:buClr>
              <a:buSzPts val="1400"/>
              <a:buChar char="●"/>
              <a:defRPr>
                <a:solidFill>
                  <a:schemeClr val="dk1"/>
                </a:solidFill>
              </a:defRPr>
            </a:lvl4pPr>
            <a:lvl5pPr indent="-317500" lvl="4" marL="2286000" rtl="0">
              <a:spcBef>
                <a:spcPts val="0"/>
              </a:spcBef>
              <a:spcAft>
                <a:spcPts val="0"/>
              </a:spcAft>
              <a:buClr>
                <a:schemeClr val="dk1"/>
              </a:buClr>
              <a:buSzPts val="1400"/>
              <a:buChar char="○"/>
              <a:defRPr>
                <a:solidFill>
                  <a:schemeClr val="dk1"/>
                </a:solidFill>
              </a:defRPr>
            </a:lvl5pPr>
            <a:lvl6pPr indent="-317500" lvl="5" marL="2743200" rtl="0">
              <a:spcBef>
                <a:spcPts val="0"/>
              </a:spcBef>
              <a:spcAft>
                <a:spcPts val="0"/>
              </a:spcAft>
              <a:buClr>
                <a:schemeClr val="dk1"/>
              </a:buClr>
              <a:buSzPts val="1400"/>
              <a:buChar char="■"/>
              <a:defRPr>
                <a:solidFill>
                  <a:schemeClr val="dk1"/>
                </a:solidFill>
              </a:defRPr>
            </a:lvl6pPr>
            <a:lvl7pPr indent="-317500" lvl="6" marL="3200400" rtl="0">
              <a:spcBef>
                <a:spcPts val="0"/>
              </a:spcBef>
              <a:spcAft>
                <a:spcPts val="0"/>
              </a:spcAft>
              <a:buClr>
                <a:schemeClr val="dk1"/>
              </a:buClr>
              <a:buSzPts val="1400"/>
              <a:buChar char="●"/>
              <a:defRPr>
                <a:solidFill>
                  <a:schemeClr val="dk1"/>
                </a:solidFill>
              </a:defRPr>
            </a:lvl7pPr>
            <a:lvl8pPr indent="-317500" lvl="7" marL="3657600" rtl="0">
              <a:spcBef>
                <a:spcPts val="0"/>
              </a:spcBef>
              <a:spcAft>
                <a:spcPts val="0"/>
              </a:spcAft>
              <a:buClr>
                <a:schemeClr val="dk1"/>
              </a:buClr>
              <a:buSzPts val="1400"/>
              <a:buChar char="○"/>
              <a:defRPr>
                <a:solidFill>
                  <a:schemeClr val="dk1"/>
                </a:solidFill>
              </a:defRPr>
            </a:lvl8pPr>
            <a:lvl9pPr indent="-317500" lvl="8" marL="4114800" rtl="0">
              <a:spcBef>
                <a:spcPts val="0"/>
              </a:spcBef>
              <a:spcAft>
                <a:spcPts val="0"/>
              </a:spcAft>
              <a:buClr>
                <a:schemeClr val="dk1"/>
              </a:buClr>
              <a:buSzPts val="1400"/>
              <a:buChar char="■"/>
              <a:defRPr>
                <a:solidFill>
                  <a:schemeClr val="dk1"/>
                </a:solidFill>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rtl="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12000"/>
              <a:buNone/>
              <a:defRPr sz="12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rtl="0" algn="ctr">
              <a:spcBef>
                <a:spcPts val="0"/>
              </a:spcBef>
              <a:spcAft>
                <a:spcPts val="0"/>
              </a:spcAft>
              <a:buSzPts val="1800"/>
              <a:buChar char="●"/>
              <a:defRPr/>
            </a:lvl1pPr>
            <a:lvl2pPr indent="-317500" lvl="1" marL="914400" rtl="0" algn="ctr">
              <a:spcBef>
                <a:spcPts val="0"/>
              </a:spcBef>
              <a:spcAft>
                <a:spcPts val="0"/>
              </a:spcAft>
              <a:buSzPts val="1400"/>
              <a:buChar char="○"/>
              <a:defRPr/>
            </a:lvl2pPr>
            <a:lvl3pPr indent="-317500" lvl="2" marL="1371600" rtl="0" algn="ctr">
              <a:spcBef>
                <a:spcPts val="0"/>
              </a:spcBef>
              <a:spcAft>
                <a:spcPts val="0"/>
              </a:spcAft>
              <a:buSzPts val="1400"/>
              <a:buChar char="■"/>
              <a:defRPr/>
            </a:lvl3pPr>
            <a:lvl4pPr indent="-317500" lvl="3" marL="1828800" rtl="0" algn="ctr">
              <a:spcBef>
                <a:spcPts val="0"/>
              </a:spcBef>
              <a:spcAft>
                <a:spcPts val="0"/>
              </a:spcAft>
              <a:buSzPts val="1400"/>
              <a:buChar char="●"/>
              <a:defRPr/>
            </a:lvl4pPr>
            <a:lvl5pPr indent="-317500" lvl="4" marL="2286000" rtl="0" algn="ctr">
              <a:spcBef>
                <a:spcPts val="0"/>
              </a:spcBef>
              <a:spcAft>
                <a:spcPts val="0"/>
              </a:spcAft>
              <a:buSzPts val="1400"/>
              <a:buChar char="○"/>
              <a:defRPr/>
            </a:lvl5pPr>
            <a:lvl6pPr indent="-317500" lvl="5" marL="2743200" rtl="0" algn="ctr">
              <a:spcBef>
                <a:spcPts val="0"/>
              </a:spcBef>
              <a:spcAft>
                <a:spcPts val="0"/>
              </a:spcAft>
              <a:buSzPts val="1400"/>
              <a:buChar char="■"/>
              <a:defRPr/>
            </a:lvl6pPr>
            <a:lvl7pPr indent="-317500" lvl="6" marL="3200400" rtl="0" algn="ctr">
              <a:spcBef>
                <a:spcPts val="0"/>
              </a:spcBef>
              <a:spcAft>
                <a:spcPts val="0"/>
              </a:spcAft>
              <a:buSzPts val="1400"/>
              <a:buChar char="●"/>
              <a:defRPr/>
            </a:lvl7pPr>
            <a:lvl8pPr indent="-317500" lvl="7" marL="3657600" rtl="0" algn="ctr">
              <a:spcBef>
                <a:spcPts val="0"/>
              </a:spcBef>
              <a:spcAft>
                <a:spcPts val="0"/>
              </a:spcAft>
              <a:buSzPts val="1400"/>
              <a:buChar char="○"/>
              <a:defRPr/>
            </a:lvl8pPr>
            <a:lvl9pPr indent="-317500" lvl="8" marL="4114800" rtl="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4" name="Shape 54"/>
        <p:cNvGrpSpPr/>
        <p:nvPr/>
      </p:nvGrpSpPr>
      <p:grpSpPr>
        <a:xfrm>
          <a:off x="0" y="0"/>
          <a:ext cx="0" cy="0"/>
          <a:chOff x="0" y="0"/>
          <a:chExt cx="0" cy="0"/>
        </a:xfrm>
      </p:grpSpPr>
      <p:sp>
        <p:nvSpPr>
          <p:cNvPr id="55" name="Google Shape;55;p14"/>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56" name="Google Shape;56;p14"/>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57" name="Google Shape;57;p1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58" name="Google Shape;58;p14"/>
          <p:cNvSpPr/>
          <p:nvPr/>
        </p:nvSpPr>
        <p:spPr>
          <a:xfrm>
            <a:off x="245250" y="257700"/>
            <a:ext cx="8653500" cy="4628100"/>
          </a:xfrm>
          <a:prstGeom prst="rect">
            <a:avLst/>
          </a:prstGeom>
          <a:no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59" name="Shape 59"/>
        <p:cNvGrpSpPr/>
        <p:nvPr/>
      </p:nvGrpSpPr>
      <p:grpSpPr>
        <a:xfrm>
          <a:off x="0" y="0"/>
          <a:ext cx="0" cy="0"/>
          <a:chOff x="0" y="0"/>
          <a:chExt cx="0" cy="0"/>
        </a:xfrm>
      </p:grpSpPr>
      <p:sp>
        <p:nvSpPr>
          <p:cNvPr id="60" name="Google Shape;60;p15"/>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61" name="Google Shape;61;p1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2" name="Shape 62"/>
        <p:cNvGrpSpPr/>
        <p:nvPr/>
      </p:nvGrpSpPr>
      <p:grpSpPr>
        <a:xfrm>
          <a:off x="0" y="0"/>
          <a:ext cx="0" cy="0"/>
          <a:chOff x="0" y="0"/>
          <a:chExt cx="0" cy="0"/>
        </a:xfrm>
      </p:grpSpPr>
      <p:sp>
        <p:nvSpPr>
          <p:cNvPr id="63" name="Google Shape;63;p1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4" name="Google Shape;64;p1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65" name="Google Shape;65;p1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66" name="Shape 66"/>
        <p:cNvGrpSpPr/>
        <p:nvPr/>
      </p:nvGrpSpPr>
      <p:grpSpPr>
        <a:xfrm>
          <a:off x="0" y="0"/>
          <a:ext cx="0" cy="0"/>
          <a:chOff x="0" y="0"/>
          <a:chExt cx="0" cy="0"/>
        </a:xfrm>
      </p:grpSpPr>
      <p:sp>
        <p:nvSpPr>
          <p:cNvPr id="67" name="Google Shape;67;p17"/>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8" name="Google Shape;68;p17"/>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SzPts val="1400"/>
              <a:buChar char="●"/>
              <a:defRPr sz="14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69" name="Google Shape;69;p17"/>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SzPts val="1400"/>
              <a:buChar char="●"/>
              <a:defRPr sz="14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70" name="Google Shape;70;p1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1" name="Shape 71"/>
        <p:cNvGrpSpPr/>
        <p:nvPr/>
      </p:nvGrpSpPr>
      <p:grpSpPr>
        <a:xfrm>
          <a:off x="0" y="0"/>
          <a:ext cx="0" cy="0"/>
          <a:chOff x="0" y="0"/>
          <a:chExt cx="0" cy="0"/>
        </a:xfrm>
      </p:grpSpPr>
      <p:sp>
        <p:nvSpPr>
          <p:cNvPr id="72" name="Google Shape;72;p18"/>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3" name="Google Shape;73;p1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74" name="Shape 74"/>
        <p:cNvGrpSpPr/>
        <p:nvPr/>
      </p:nvGrpSpPr>
      <p:grpSpPr>
        <a:xfrm>
          <a:off x="0" y="0"/>
          <a:ext cx="0" cy="0"/>
          <a:chOff x="0" y="0"/>
          <a:chExt cx="0" cy="0"/>
        </a:xfrm>
      </p:grpSpPr>
      <p:sp>
        <p:nvSpPr>
          <p:cNvPr id="75" name="Google Shape;75;p19"/>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76" name="Google Shape;76;p19"/>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rtl="0">
              <a:spcBef>
                <a:spcPts val="0"/>
              </a:spcBef>
              <a:spcAft>
                <a:spcPts val="0"/>
              </a:spcAft>
              <a:buSzPts val="1200"/>
              <a:buChar char="●"/>
              <a:defRPr sz="12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77" name="Google Shape;77;p1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78" name="Shape 78"/>
        <p:cNvGrpSpPr/>
        <p:nvPr/>
      </p:nvGrpSpPr>
      <p:grpSpPr>
        <a:xfrm>
          <a:off x="0" y="0"/>
          <a:ext cx="0" cy="0"/>
          <a:chOff x="0" y="0"/>
          <a:chExt cx="0" cy="0"/>
        </a:xfrm>
      </p:grpSpPr>
      <p:sp>
        <p:nvSpPr>
          <p:cNvPr id="79" name="Google Shape;79;p20"/>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80" name="Google Shape;80;p2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81" name="Shape 81"/>
        <p:cNvGrpSpPr/>
        <p:nvPr/>
      </p:nvGrpSpPr>
      <p:grpSpPr>
        <a:xfrm>
          <a:off x="0" y="0"/>
          <a:ext cx="0" cy="0"/>
          <a:chOff x="0" y="0"/>
          <a:chExt cx="0" cy="0"/>
        </a:xfrm>
      </p:grpSpPr>
      <p:sp>
        <p:nvSpPr>
          <p:cNvPr id="82" name="Google Shape;82;p21"/>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21"/>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84" name="Google Shape;84;p21"/>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85" name="Google Shape;85;p21"/>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86" name="Google Shape;86;p2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87" name="Shape 87"/>
        <p:cNvGrpSpPr/>
        <p:nvPr/>
      </p:nvGrpSpPr>
      <p:grpSpPr>
        <a:xfrm>
          <a:off x="0" y="0"/>
          <a:ext cx="0" cy="0"/>
          <a:chOff x="0" y="0"/>
          <a:chExt cx="0" cy="0"/>
        </a:xfrm>
      </p:grpSpPr>
      <p:sp>
        <p:nvSpPr>
          <p:cNvPr id="88" name="Google Shape;88;p22"/>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rtl="0">
              <a:lnSpc>
                <a:spcPct val="100000"/>
              </a:lnSpc>
              <a:spcBef>
                <a:spcPts val="0"/>
              </a:spcBef>
              <a:spcAft>
                <a:spcPts val="0"/>
              </a:spcAft>
              <a:buSzPts val="1800"/>
              <a:buNone/>
              <a:defRPr/>
            </a:lvl1pPr>
          </a:lstStyle>
          <a:p/>
        </p:txBody>
      </p:sp>
      <p:sp>
        <p:nvSpPr>
          <p:cNvPr id="89" name="Google Shape;89;p2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90" name="Shape 90"/>
        <p:cNvGrpSpPr/>
        <p:nvPr/>
      </p:nvGrpSpPr>
      <p:grpSpPr>
        <a:xfrm>
          <a:off x="0" y="0"/>
          <a:ext cx="0" cy="0"/>
          <a:chOff x="0" y="0"/>
          <a:chExt cx="0" cy="0"/>
        </a:xfrm>
      </p:grpSpPr>
      <p:sp>
        <p:nvSpPr>
          <p:cNvPr id="91" name="Google Shape;91;p23"/>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12000"/>
              <a:buNone/>
              <a:defRPr sz="12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92" name="Google Shape;92;p23"/>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rtl="0" algn="ctr">
              <a:spcBef>
                <a:spcPts val="0"/>
              </a:spcBef>
              <a:spcAft>
                <a:spcPts val="0"/>
              </a:spcAft>
              <a:buSzPts val="1800"/>
              <a:buChar char="●"/>
              <a:defRPr/>
            </a:lvl1pPr>
            <a:lvl2pPr indent="-317500" lvl="1" marL="914400" rtl="0" algn="ctr">
              <a:spcBef>
                <a:spcPts val="0"/>
              </a:spcBef>
              <a:spcAft>
                <a:spcPts val="0"/>
              </a:spcAft>
              <a:buSzPts val="1400"/>
              <a:buChar char="○"/>
              <a:defRPr/>
            </a:lvl2pPr>
            <a:lvl3pPr indent="-317500" lvl="2" marL="1371600" rtl="0" algn="ctr">
              <a:spcBef>
                <a:spcPts val="0"/>
              </a:spcBef>
              <a:spcAft>
                <a:spcPts val="0"/>
              </a:spcAft>
              <a:buSzPts val="1400"/>
              <a:buChar char="■"/>
              <a:defRPr/>
            </a:lvl3pPr>
            <a:lvl4pPr indent="-317500" lvl="3" marL="1828800" rtl="0" algn="ctr">
              <a:spcBef>
                <a:spcPts val="0"/>
              </a:spcBef>
              <a:spcAft>
                <a:spcPts val="0"/>
              </a:spcAft>
              <a:buSzPts val="1400"/>
              <a:buChar char="●"/>
              <a:defRPr/>
            </a:lvl4pPr>
            <a:lvl5pPr indent="-317500" lvl="4" marL="2286000" rtl="0" algn="ctr">
              <a:spcBef>
                <a:spcPts val="0"/>
              </a:spcBef>
              <a:spcAft>
                <a:spcPts val="0"/>
              </a:spcAft>
              <a:buSzPts val="1400"/>
              <a:buChar char="○"/>
              <a:defRPr/>
            </a:lvl5pPr>
            <a:lvl6pPr indent="-317500" lvl="5" marL="2743200" rtl="0" algn="ctr">
              <a:spcBef>
                <a:spcPts val="0"/>
              </a:spcBef>
              <a:spcAft>
                <a:spcPts val="0"/>
              </a:spcAft>
              <a:buSzPts val="1400"/>
              <a:buChar char="■"/>
              <a:defRPr/>
            </a:lvl6pPr>
            <a:lvl7pPr indent="-317500" lvl="6" marL="3200400" rtl="0" algn="ctr">
              <a:spcBef>
                <a:spcPts val="0"/>
              </a:spcBef>
              <a:spcAft>
                <a:spcPts val="0"/>
              </a:spcAft>
              <a:buSzPts val="1400"/>
              <a:buChar char="●"/>
              <a:defRPr/>
            </a:lvl7pPr>
            <a:lvl8pPr indent="-317500" lvl="7" marL="3657600" rtl="0" algn="ctr">
              <a:spcBef>
                <a:spcPts val="0"/>
              </a:spcBef>
              <a:spcAft>
                <a:spcPts val="0"/>
              </a:spcAft>
              <a:buSzPts val="1400"/>
              <a:buChar char="○"/>
              <a:defRPr/>
            </a:lvl8pPr>
            <a:lvl9pPr indent="-317500" lvl="8" marL="4114800" rtl="0" algn="ctr">
              <a:spcBef>
                <a:spcPts val="0"/>
              </a:spcBef>
              <a:spcAft>
                <a:spcPts val="0"/>
              </a:spcAft>
              <a:buSzPts val="1400"/>
              <a:buChar char="■"/>
              <a:defRPr/>
            </a:lvl9pPr>
          </a:lstStyle>
          <a:p/>
        </p:txBody>
      </p:sp>
      <p:sp>
        <p:nvSpPr>
          <p:cNvPr id="93" name="Google Shape;93;p2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4" name="Shape 94"/>
        <p:cNvGrpSpPr/>
        <p:nvPr/>
      </p:nvGrpSpPr>
      <p:grpSpPr>
        <a:xfrm>
          <a:off x="0" y="0"/>
          <a:ext cx="0" cy="0"/>
          <a:chOff x="0" y="0"/>
          <a:chExt cx="0" cy="0"/>
        </a:xfrm>
      </p:grpSpPr>
      <p:sp>
        <p:nvSpPr>
          <p:cNvPr id="95" name="Google Shape;95;p2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3.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dark-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rtl="0">
              <a:lnSpc>
                <a:spcPct val="115000"/>
              </a:lnSpc>
              <a:spcBef>
                <a:spcPts val="0"/>
              </a:spcBef>
              <a:spcAft>
                <a:spcPts val="0"/>
              </a:spcAft>
              <a:buClr>
                <a:schemeClr val="lt2"/>
              </a:buClr>
              <a:buSzPts val="1800"/>
              <a:buChar char="●"/>
              <a:defRPr sz="1800">
                <a:solidFill>
                  <a:schemeClr val="lt2"/>
                </a:solidFill>
              </a:defRPr>
            </a:lvl1pPr>
            <a:lvl2pPr indent="-317500" lvl="1" marL="914400" rtl="0">
              <a:lnSpc>
                <a:spcPct val="115000"/>
              </a:lnSpc>
              <a:spcBef>
                <a:spcPts val="0"/>
              </a:spcBef>
              <a:spcAft>
                <a:spcPts val="0"/>
              </a:spcAft>
              <a:buClr>
                <a:schemeClr val="lt2"/>
              </a:buClr>
              <a:buSzPts val="1400"/>
              <a:buChar char="○"/>
              <a:defRPr>
                <a:solidFill>
                  <a:schemeClr val="lt2"/>
                </a:solidFill>
              </a:defRPr>
            </a:lvl2pPr>
            <a:lvl3pPr indent="-317500" lvl="2" marL="1371600" rtl="0">
              <a:lnSpc>
                <a:spcPct val="115000"/>
              </a:lnSpc>
              <a:spcBef>
                <a:spcPts val="0"/>
              </a:spcBef>
              <a:spcAft>
                <a:spcPts val="0"/>
              </a:spcAft>
              <a:buClr>
                <a:schemeClr val="lt2"/>
              </a:buClr>
              <a:buSzPts val="1400"/>
              <a:buChar char="■"/>
              <a:defRPr>
                <a:solidFill>
                  <a:schemeClr val="lt2"/>
                </a:solidFill>
              </a:defRPr>
            </a:lvl3pPr>
            <a:lvl4pPr indent="-317500" lvl="3" marL="1828800" rtl="0">
              <a:lnSpc>
                <a:spcPct val="115000"/>
              </a:lnSpc>
              <a:spcBef>
                <a:spcPts val="0"/>
              </a:spcBef>
              <a:spcAft>
                <a:spcPts val="0"/>
              </a:spcAft>
              <a:buClr>
                <a:schemeClr val="lt2"/>
              </a:buClr>
              <a:buSzPts val="1400"/>
              <a:buChar char="●"/>
              <a:defRPr>
                <a:solidFill>
                  <a:schemeClr val="lt2"/>
                </a:solidFill>
              </a:defRPr>
            </a:lvl4pPr>
            <a:lvl5pPr indent="-317500" lvl="4" marL="2286000" rtl="0">
              <a:lnSpc>
                <a:spcPct val="115000"/>
              </a:lnSpc>
              <a:spcBef>
                <a:spcPts val="0"/>
              </a:spcBef>
              <a:spcAft>
                <a:spcPts val="0"/>
              </a:spcAft>
              <a:buClr>
                <a:schemeClr val="lt2"/>
              </a:buClr>
              <a:buSzPts val="1400"/>
              <a:buChar char="○"/>
              <a:defRPr>
                <a:solidFill>
                  <a:schemeClr val="lt2"/>
                </a:solidFill>
              </a:defRPr>
            </a:lvl5pPr>
            <a:lvl6pPr indent="-317500" lvl="5" marL="2743200" rtl="0">
              <a:lnSpc>
                <a:spcPct val="115000"/>
              </a:lnSpc>
              <a:spcBef>
                <a:spcPts val="0"/>
              </a:spcBef>
              <a:spcAft>
                <a:spcPts val="0"/>
              </a:spcAft>
              <a:buClr>
                <a:schemeClr val="lt2"/>
              </a:buClr>
              <a:buSzPts val="1400"/>
              <a:buChar char="■"/>
              <a:defRPr>
                <a:solidFill>
                  <a:schemeClr val="lt2"/>
                </a:solidFill>
              </a:defRPr>
            </a:lvl6pPr>
            <a:lvl7pPr indent="-317500" lvl="6" marL="3200400" rtl="0">
              <a:lnSpc>
                <a:spcPct val="115000"/>
              </a:lnSpc>
              <a:spcBef>
                <a:spcPts val="0"/>
              </a:spcBef>
              <a:spcAft>
                <a:spcPts val="0"/>
              </a:spcAft>
              <a:buClr>
                <a:schemeClr val="lt2"/>
              </a:buClr>
              <a:buSzPts val="1400"/>
              <a:buChar char="●"/>
              <a:defRPr>
                <a:solidFill>
                  <a:schemeClr val="lt2"/>
                </a:solidFill>
              </a:defRPr>
            </a:lvl7pPr>
            <a:lvl8pPr indent="-317500" lvl="7" marL="3657600" rtl="0">
              <a:lnSpc>
                <a:spcPct val="115000"/>
              </a:lnSpc>
              <a:spcBef>
                <a:spcPts val="0"/>
              </a:spcBef>
              <a:spcAft>
                <a:spcPts val="0"/>
              </a:spcAft>
              <a:buClr>
                <a:schemeClr val="lt2"/>
              </a:buClr>
              <a:buSzPts val="1400"/>
              <a:buChar char="○"/>
              <a:defRPr>
                <a:solidFill>
                  <a:schemeClr val="lt2"/>
                </a:solidFill>
              </a:defRPr>
            </a:lvl8pPr>
            <a:lvl9pPr indent="-317500" lvl="8" marL="4114800" rtl="0">
              <a:lnSpc>
                <a:spcPct val="115000"/>
              </a:lnSpc>
              <a:spcBef>
                <a:spcPts val="0"/>
              </a:spcBef>
              <a:spcAft>
                <a:spcPts val="0"/>
              </a:spcAft>
              <a:buClr>
                <a:schemeClr val="lt2"/>
              </a:buClr>
              <a:buSzPts val="1400"/>
              <a:buChar char="■"/>
              <a:defRPr>
                <a:solidFill>
                  <a:schemeClr val="lt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rtl="0" algn="r">
              <a:buNone/>
              <a:defRPr sz="1000">
                <a:solidFill>
                  <a:schemeClr val="lt2"/>
                </a:solidFill>
              </a:defRPr>
            </a:lvl1pPr>
            <a:lvl2pPr lvl="1" rtl="0" algn="r">
              <a:buNone/>
              <a:defRPr sz="1000">
                <a:solidFill>
                  <a:schemeClr val="lt2"/>
                </a:solidFill>
              </a:defRPr>
            </a:lvl2pPr>
            <a:lvl3pPr lvl="2" rtl="0" algn="r">
              <a:buNone/>
              <a:defRPr sz="1000">
                <a:solidFill>
                  <a:schemeClr val="lt2"/>
                </a:solidFill>
              </a:defRPr>
            </a:lvl3pPr>
            <a:lvl4pPr lvl="3" rtl="0" algn="r">
              <a:buNone/>
              <a:defRPr sz="1000">
                <a:solidFill>
                  <a:schemeClr val="lt2"/>
                </a:solidFill>
              </a:defRPr>
            </a:lvl4pPr>
            <a:lvl5pPr lvl="4" rtl="0" algn="r">
              <a:buNone/>
              <a:defRPr sz="1000">
                <a:solidFill>
                  <a:schemeClr val="lt2"/>
                </a:solidFill>
              </a:defRPr>
            </a:lvl5pPr>
            <a:lvl6pPr lvl="5" rtl="0" algn="r">
              <a:buNone/>
              <a:defRPr sz="1000">
                <a:solidFill>
                  <a:schemeClr val="lt2"/>
                </a:solidFill>
              </a:defRPr>
            </a:lvl6pPr>
            <a:lvl7pPr lvl="6" rtl="0" algn="r">
              <a:buNone/>
              <a:defRPr sz="1000">
                <a:solidFill>
                  <a:schemeClr val="lt2"/>
                </a:solidFill>
              </a:defRPr>
            </a:lvl7pPr>
            <a:lvl8pPr lvl="7" rtl="0" algn="r">
              <a:buNone/>
              <a:defRPr sz="1000">
                <a:solidFill>
                  <a:schemeClr val="lt2"/>
                </a:solidFill>
              </a:defRPr>
            </a:lvl8pPr>
            <a:lvl9pPr lvl="8" rtl="0" algn="r">
              <a:buNone/>
              <a:defRPr sz="1000">
                <a:solidFill>
                  <a:schemeClr val="lt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52" name="Google Shape;52;p1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rtl="0">
              <a:lnSpc>
                <a:spcPct val="115000"/>
              </a:lnSpc>
              <a:spcBef>
                <a:spcPts val="0"/>
              </a:spcBef>
              <a:spcAft>
                <a:spcPts val="0"/>
              </a:spcAft>
              <a:buClr>
                <a:schemeClr val="dk2"/>
              </a:buClr>
              <a:buSzPts val="1800"/>
              <a:buChar char="●"/>
              <a:defRPr sz="1800">
                <a:solidFill>
                  <a:schemeClr val="dk2"/>
                </a:solidFill>
              </a:defRPr>
            </a:lvl1pPr>
            <a:lvl2pPr indent="-317500" lvl="1" marL="914400" rtl="0">
              <a:lnSpc>
                <a:spcPct val="115000"/>
              </a:lnSpc>
              <a:spcBef>
                <a:spcPts val="0"/>
              </a:spcBef>
              <a:spcAft>
                <a:spcPts val="0"/>
              </a:spcAft>
              <a:buClr>
                <a:schemeClr val="dk2"/>
              </a:buClr>
              <a:buSzPts val="1400"/>
              <a:buChar char="○"/>
              <a:defRPr>
                <a:solidFill>
                  <a:schemeClr val="dk2"/>
                </a:solidFill>
              </a:defRPr>
            </a:lvl2pPr>
            <a:lvl3pPr indent="-317500" lvl="2" marL="1371600" rtl="0">
              <a:lnSpc>
                <a:spcPct val="115000"/>
              </a:lnSpc>
              <a:spcBef>
                <a:spcPts val="0"/>
              </a:spcBef>
              <a:spcAft>
                <a:spcPts val="0"/>
              </a:spcAft>
              <a:buClr>
                <a:schemeClr val="dk2"/>
              </a:buClr>
              <a:buSzPts val="1400"/>
              <a:buChar char="■"/>
              <a:defRPr>
                <a:solidFill>
                  <a:schemeClr val="dk2"/>
                </a:solidFill>
              </a:defRPr>
            </a:lvl3pPr>
            <a:lvl4pPr indent="-317500" lvl="3" marL="1828800" rtl="0">
              <a:lnSpc>
                <a:spcPct val="115000"/>
              </a:lnSpc>
              <a:spcBef>
                <a:spcPts val="0"/>
              </a:spcBef>
              <a:spcAft>
                <a:spcPts val="0"/>
              </a:spcAft>
              <a:buClr>
                <a:schemeClr val="dk2"/>
              </a:buClr>
              <a:buSzPts val="1400"/>
              <a:buChar char="●"/>
              <a:defRPr>
                <a:solidFill>
                  <a:schemeClr val="dk2"/>
                </a:solidFill>
              </a:defRPr>
            </a:lvl4pPr>
            <a:lvl5pPr indent="-317500" lvl="4" marL="2286000" rtl="0">
              <a:lnSpc>
                <a:spcPct val="115000"/>
              </a:lnSpc>
              <a:spcBef>
                <a:spcPts val="0"/>
              </a:spcBef>
              <a:spcAft>
                <a:spcPts val="0"/>
              </a:spcAft>
              <a:buClr>
                <a:schemeClr val="dk2"/>
              </a:buClr>
              <a:buSzPts val="1400"/>
              <a:buChar char="○"/>
              <a:defRPr>
                <a:solidFill>
                  <a:schemeClr val="dk2"/>
                </a:solidFill>
              </a:defRPr>
            </a:lvl5pPr>
            <a:lvl6pPr indent="-317500" lvl="5" marL="2743200" rtl="0">
              <a:lnSpc>
                <a:spcPct val="115000"/>
              </a:lnSpc>
              <a:spcBef>
                <a:spcPts val="0"/>
              </a:spcBef>
              <a:spcAft>
                <a:spcPts val="0"/>
              </a:spcAft>
              <a:buClr>
                <a:schemeClr val="dk2"/>
              </a:buClr>
              <a:buSzPts val="1400"/>
              <a:buChar char="■"/>
              <a:defRPr>
                <a:solidFill>
                  <a:schemeClr val="dk2"/>
                </a:solidFill>
              </a:defRPr>
            </a:lvl6pPr>
            <a:lvl7pPr indent="-317500" lvl="6" marL="3200400" rtl="0">
              <a:lnSpc>
                <a:spcPct val="115000"/>
              </a:lnSpc>
              <a:spcBef>
                <a:spcPts val="0"/>
              </a:spcBef>
              <a:spcAft>
                <a:spcPts val="0"/>
              </a:spcAft>
              <a:buClr>
                <a:schemeClr val="dk2"/>
              </a:buClr>
              <a:buSzPts val="1400"/>
              <a:buChar char="●"/>
              <a:defRPr>
                <a:solidFill>
                  <a:schemeClr val="dk2"/>
                </a:solidFill>
              </a:defRPr>
            </a:lvl7pPr>
            <a:lvl8pPr indent="-317500" lvl="7" marL="3657600" rtl="0">
              <a:lnSpc>
                <a:spcPct val="115000"/>
              </a:lnSpc>
              <a:spcBef>
                <a:spcPts val="0"/>
              </a:spcBef>
              <a:spcAft>
                <a:spcPts val="0"/>
              </a:spcAft>
              <a:buClr>
                <a:schemeClr val="dk2"/>
              </a:buClr>
              <a:buSzPts val="1400"/>
              <a:buChar char="○"/>
              <a:defRPr>
                <a:solidFill>
                  <a:schemeClr val="dk2"/>
                </a:solidFill>
              </a:defRPr>
            </a:lvl8pPr>
            <a:lvl9pPr indent="-317500" lvl="8" marL="4114800" rtl="0">
              <a:lnSpc>
                <a:spcPct val="115000"/>
              </a:lnSpc>
              <a:spcBef>
                <a:spcPts val="0"/>
              </a:spcBef>
              <a:spcAft>
                <a:spcPts val="0"/>
              </a:spcAft>
              <a:buClr>
                <a:schemeClr val="dk2"/>
              </a:buClr>
              <a:buSzPts val="1400"/>
              <a:buChar char="■"/>
              <a:defRPr>
                <a:solidFill>
                  <a:schemeClr val="dk2"/>
                </a:solidFill>
              </a:defRPr>
            </a:lvl9pPr>
          </a:lstStyle>
          <a:p/>
        </p:txBody>
      </p:sp>
      <p:sp>
        <p:nvSpPr>
          <p:cNvPr id="53" name="Google Shape;53;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9.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hyperlink" Target="https://docs.google.com/spreadsheets/d/1FyVDZMFfELeg3xPYyIpS-ppaRyVZGVyaG6ww3MhqLog/edit?usp=sharing"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1" Type="http://schemas.openxmlformats.org/officeDocument/2006/relationships/image" Target="../media/image25.png"/><Relationship Id="rId10" Type="http://schemas.openxmlformats.org/officeDocument/2006/relationships/image" Target="../media/image2.png"/><Relationship Id="rId13" Type="http://schemas.openxmlformats.org/officeDocument/2006/relationships/image" Target="../media/image1.png"/><Relationship Id="rId12"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9.png"/><Relationship Id="rId4" Type="http://schemas.openxmlformats.org/officeDocument/2006/relationships/image" Target="../media/image13.png"/><Relationship Id="rId9" Type="http://schemas.openxmlformats.org/officeDocument/2006/relationships/image" Target="../media/image16.png"/><Relationship Id="rId14" Type="http://schemas.openxmlformats.org/officeDocument/2006/relationships/image" Target="../media/image10.png"/><Relationship Id="rId5" Type="http://schemas.openxmlformats.org/officeDocument/2006/relationships/image" Target="../media/image5.png"/><Relationship Id="rId6" Type="http://schemas.openxmlformats.org/officeDocument/2006/relationships/image" Target="../media/image12.png"/><Relationship Id="rId7" Type="http://schemas.openxmlformats.org/officeDocument/2006/relationships/image" Target="../media/image7.png"/><Relationship Id="rId8"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22.png"/><Relationship Id="rId4" Type="http://schemas.openxmlformats.org/officeDocument/2006/relationships/image" Target="../media/image11.png"/><Relationship Id="rId9" Type="http://schemas.openxmlformats.org/officeDocument/2006/relationships/image" Target="../media/image20.png"/><Relationship Id="rId5" Type="http://schemas.openxmlformats.org/officeDocument/2006/relationships/image" Target="../media/image4.png"/><Relationship Id="rId6" Type="http://schemas.openxmlformats.org/officeDocument/2006/relationships/image" Target="../media/image15.png"/><Relationship Id="rId7" Type="http://schemas.openxmlformats.org/officeDocument/2006/relationships/image" Target="../media/image8.png"/><Relationship Id="rId8" Type="http://schemas.openxmlformats.org/officeDocument/2006/relationships/image" Target="../media/image2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7.png"/><Relationship Id="rId4" Type="http://schemas.openxmlformats.org/officeDocument/2006/relationships/image" Target="../media/image19.png"/><Relationship Id="rId5" Type="http://schemas.openxmlformats.org/officeDocument/2006/relationships/image" Target="../media/image1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32.png"/><Relationship Id="rId4" Type="http://schemas.openxmlformats.org/officeDocument/2006/relationships/image" Target="../media/image33.png"/><Relationship Id="rId5" Type="http://schemas.openxmlformats.org/officeDocument/2006/relationships/image" Target="../media/image18.png"/><Relationship Id="rId6" Type="http://schemas.openxmlformats.org/officeDocument/2006/relationships/image" Target="../media/image23.png"/><Relationship Id="rId7" Type="http://schemas.openxmlformats.org/officeDocument/2006/relationships/image" Target="../media/image2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1" Type="http://schemas.openxmlformats.org/officeDocument/2006/relationships/image" Target="../media/image37.png"/><Relationship Id="rId10" Type="http://schemas.openxmlformats.org/officeDocument/2006/relationships/image" Target="../media/image30.png"/><Relationship Id="rId13" Type="http://schemas.openxmlformats.org/officeDocument/2006/relationships/image" Target="../media/image39.png"/><Relationship Id="rId12"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31.png"/><Relationship Id="rId15" Type="http://schemas.openxmlformats.org/officeDocument/2006/relationships/image" Target="../media/image56.png"/><Relationship Id="rId14" Type="http://schemas.openxmlformats.org/officeDocument/2006/relationships/image" Target="../media/image55.png"/><Relationship Id="rId5" Type="http://schemas.openxmlformats.org/officeDocument/2006/relationships/image" Target="../media/image3.png"/><Relationship Id="rId6" Type="http://schemas.openxmlformats.org/officeDocument/2006/relationships/image" Target="../media/image27.png"/><Relationship Id="rId7" Type="http://schemas.openxmlformats.org/officeDocument/2006/relationships/image" Target="../media/image28.png"/><Relationship Id="rId8" Type="http://schemas.openxmlformats.org/officeDocument/2006/relationships/image" Target="../media/image2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40.png"/><Relationship Id="rId4" Type="http://schemas.openxmlformats.org/officeDocument/2006/relationships/image" Target="../media/image29.png"/><Relationship Id="rId9" Type="http://schemas.openxmlformats.org/officeDocument/2006/relationships/image" Target="../media/image48.png"/><Relationship Id="rId5" Type="http://schemas.openxmlformats.org/officeDocument/2006/relationships/image" Target="../media/image44.png"/><Relationship Id="rId6" Type="http://schemas.openxmlformats.org/officeDocument/2006/relationships/image" Target="../media/image42.png"/><Relationship Id="rId7" Type="http://schemas.openxmlformats.org/officeDocument/2006/relationships/image" Target="../media/image35.png"/><Relationship Id="rId8" Type="http://schemas.openxmlformats.org/officeDocument/2006/relationships/image" Target="../media/image3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41.png"/><Relationship Id="rId4" Type="http://schemas.openxmlformats.org/officeDocument/2006/relationships/image" Target="../media/image36.png"/><Relationship Id="rId5" Type="http://schemas.openxmlformats.org/officeDocument/2006/relationships/image" Target="../media/image4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46.png"/><Relationship Id="rId4" Type="http://schemas.openxmlformats.org/officeDocument/2006/relationships/image" Target="../media/image45.png"/><Relationship Id="rId5" Type="http://schemas.openxmlformats.org/officeDocument/2006/relationships/image" Target="../media/image47.png"/><Relationship Id="rId6" Type="http://schemas.openxmlformats.org/officeDocument/2006/relationships/image" Target="../media/image38.png"/><Relationship Id="rId7" Type="http://schemas.openxmlformats.org/officeDocument/2006/relationships/image" Target="../media/image4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1" Type="http://schemas.openxmlformats.org/officeDocument/2006/relationships/image" Target="../media/image58.png"/><Relationship Id="rId10" Type="http://schemas.openxmlformats.org/officeDocument/2006/relationships/image" Target="../media/image57.png"/><Relationship Id="rId13" Type="http://schemas.openxmlformats.org/officeDocument/2006/relationships/image" Target="../media/image71.png"/><Relationship Id="rId12"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61.png"/><Relationship Id="rId14" Type="http://schemas.openxmlformats.org/officeDocument/2006/relationships/image" Target="../media/image67.png"/><Relationship Id="rId5" Type="http://schemas.openxmlformats.org/officeDocument/2006/relationships/image" Target="../media/image3.png"/><Relationship Id="rId6" Type="http://schemas.openxmlformats.org/officeDocument/2006/relationships/image" Target="../media/image52.png"/><Relationship Id="rId7" Type="http://schemas.openxmlformats.org/officeDocument/2006/relationships/image" Target="../media/image51.png"/><Relationship Id="rId8" Type="http://schemas.openxmlformats.org/officeDocument/2006/relationships/image" Target="../media/image5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54.png"/><Relationship Id="rId4" Type="http://schemas.openxmlformats.org/officeDocument/2006/relationships/image" Target="../media/image53.png"/><Relationship Id="rId9"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0.png"/><Relationship Id="rId7" Type="http://schemas.openxmlformats.org/officeDocument/2006/relationships/image" Target="../media/image63.png"/><Relationship Id="rId8" Type="http://schemas.openxmlformats.org/officeDocument/2006/relationships/image" Target="../media/image6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66.png"/><Relationship Id="rId4" Type="http://schemas.openxmlformats.org/officeDocument/2006/relationships/image" Target="../media/image68.png"/><Relationship Id="rId5" Type="http://schemas.openxmlformats.org/officeDocument/2006/relationships/image" Target="../media/image6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70.png"/><Relationship Id="rId4" Type="http://schemas.openxmlformats.org/officeDocument/2006/relationships/image" Target="../media/image72.png"/><Relationship Id="rId5" Type="http://schemas.openxmlformats.org/officeDocument/2006/relationships/image" Target="../media/image73.png"/><Relationship Id="rId6" Type="http://schemas.openxmlformats.org/officeDocument/2006/relationships/image" Target="../media/image7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1" Type="http://schemas.openxmlformats.org/officeDocument/2006/relationships/image" Target="../media/image79.png"/><Relationship Id="rId10" Type="http://schemas.openxmlformats.org/officeDocument/2006/relationships/image" Target="../media/image80.png"/><Relationship Id="rId13" Type="http://schemas.openxmlformats.org/officeDocument/2006/relationships/image" Target="../media/image81.png"/><Relationship Id="rId12" Type="http://schemas.openxmlformats.org/officeDocument/2006/relationships/image" Target="../media/image78.png"/><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2.png"/><Relationship Id="rId14" Type="http://schemas.openxmlformats.org/officeDocument/2006/relationships/image" Target="../media/image93.png"/><Relationship Id="rId5" Type="http://schemas.openxmlformats.org/officeDocument/2006/relationships/image" Target="../media/image3.png"/><Relationship Id="rId6" Type="http://schemas.openxmlformats.org/officeDocument/2006/relationships/image" Target="../media/image74.png"/><Relationship Id="rId7" Type="http://schemas.openxmlformats.org/officeDocument/2006/relationships/image" Target="../media/image75.png"/><Relationship Id="rId8" Type="http://schemas.openxmlformats.org/officeDocument/2006/relationships/image" Target="../media/image77.png"/></Relationships>
</file>

<file path=ppt/slides/_rels/slide24.xml.rels><?xml version="1.0" encoding="UTF-8" standalone="yes"?><Relationships xmlns="http://schemas.openxmlformats.org/package/2006/relationships"><Relationship Id="rId10" Type="http://schemas.openxmlformats.org/officeDocument/2006/relationships/image" Target="../media/image87.png"/><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84.png"/><Relationship Id="rId4" Type="http://schemas.openxmlformats.org/officeDocument/2006/relationships/image" Target="../media/image83.png"/><Relationship Id="rId9" Type="http://schemas.openxmlformats.org/officeDocument/2006/relationships/image" Target="../media/image89.png"/><Relationship Id="rId5" Type="http://schemas.openxmlformats.org/officeDocument/2006/relationships/image" Target="../media/image82.png"/><Relationship Id="rId6" Type="http://schemas.openxmlformats.org/officeDocument/2006/relationships/image" Target="../media/image85.png"/><Relationship Id="rId7" Type="http://schemas.openxmlformats.org/officeDocument/2006/relationships/image" Target="../media/image88.png"/><Relationship Id="rId8" Type="http://schemas.openxmlformats.org/officeDocument/2006/relationships/image" Target="../media/image8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90.png"/><Relationship Id="rId4" Type="http://schemas.openxmlformats.org/officeDocument/2006/relationships/image" Target="../media/image91.png"/><Relationship Id="rId5" Type="http://schemas.openxmlformats.org/officeDocument/2006/relationships/image" Target="../media/image9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94.png"/><Relationship Id="rId4" Type="http://schemas.openxmlformats.org/officeDocument/2006/relationships/image" Target="../media/image95.png"/><Relationship Id="rId5" Type="http://schemas.openxmlformats.org/officeDocument/2006/relationships/image" Target="../media/image9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9.xml"/><Relationship Id="rId3" Type="http://schemas.openxmlformats.org/officeDocument/2006/relationships/image" Target="../media/image59.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9" name="Shape 99"/>
        <p:cNvGrpSpPr/>
        <p:nvPr/>
      </p:nvGrpSpPr>
      <p:grpSpPr>
        <a:xfrm>
          <a:off x="0" y="0"/>
          <a:ext cx="0" cy="0"/>
          <a:chOff x="0" y="0"/>
          <a:chExt cx="0" cy="0"/>
        </a:xfrm>
      </p:grpSpPr>
      <p:sp>
        <p:nvSpPr>
          <p:cNvPr id="100" name="Google Shape;100;p25"/>
          <p:cNvSpPr/>
          <p:nvPr/>
        </p:nvSpPr>
        <p:spPr>
          <a:xfrm>
            <a:off x="245250" y="257700"/>
            <a:ext cx="8653500" cy="4628100"/>
          </a:xfrm>
          <a:prstGeom prst="rect">
            <a:avLst/>
          </a:prstGeom>
          <a:no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25"/>
          <p:cNvSpPr txBox="1"/>
          <p:nvPr>
            <p:ph type="ctrTitle"/>
          </p:nvPr>
        </p:nvSpPr>
        <p:spPr>
          <a:xfrm>
            <a:off x="311700" y="1461000"/>
            <a:ext cx="8520600" cy="13362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latin typeface="EB Garamond Medium"/>
                <a:ea typeface="EB Garamond Medium"/>
                <a:cs typeface="EB Garamond Medium"/>
                <a:sym typeface="EB Garamond Medium"/>
              </a:rPr>
              <a:t>South Street Partners</a:t>
            </a:r>
            <a:endParaRPr>
              <a:latin typeface="EB Garamond Medium"/>
              <a:ea typeface="EB Garamond Medium"/>
              <a:cs typeface="EB Garamond Medium"/>
              <a:sym typeface="EB Garamond Medium"/>
            </a:endParaRPr>
          </a:p>
        </p:txBody>
      </p:sp>
      <p:sp>
        <p:nvSpPr>
          <p:cNvPr id="102" name="Google Shape;102;p25"/>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b="1" i="1" lang="en">
                <a:solidFill>
                  <a:schemeClr val="dk1"/>
                </a:solidFill>
                <a:latin typeface="EB Garamond"/>
                <a:ea typeface="EB Garamond"/>
                <a:cs typeface="EB Garamond"/>
                <a:sym typeface="EB Garamond"/>
              </a:rPr>
              <a:t>2024 August Monthly Report</a:t>
            </a:r>
            <a:endParaRPr b="1" i="1">
              <a:solidFill>
                <a:schemeClr val="dk1"/>
              </a:solidFill>
              <a:latin typeface="EB Garamond"/>
              <a:ea typeface="EB Garamond"/>
              <a:cs typeface="EB Garamond"/>
              <a:sym typeface="EB Garamon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26"/>
          <p:cNvSpPr/>
          <p:nvPr/>
        </p:nvSpPr>
        <p:spPr>
          <a:xfrm>
            <a:off x="3823650" y="0"/>
            <a:ext cx="5330400" cy="5143500"/>
          </a:xfrm>
          <a:prstGeom prst="rect">
            <a:avLst/>
          </a:prstGeom>
          <a:solidFill>
            <a:srgbClr val="EEEE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highlight>
                <a:schemeClr val="lt2"/>
              </a:highlight>
            </a:endParaRPr>
          </a:p>
        </p:txBody>
      </p:sp>
      <p:sp>
        <p:nvSpPr>
          <p:cNvPr id="108" name="Google Shape;108;p26"/>
          <p:cNvSpPr txBox="1"/>
          <p:nvPr/>
        </p:nvSpPr>
        <p:spPr>
          <a:xfrm>
            <a:off x="351450" y="1939000"/>
            <a:ext cx="3183000" cy="1531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000">
                <a:solidFill>
                  <a:schemeClr val="dk1"/>
                </a:solidFill>
                <a:latin typeface="Merriweather"/>
                <a:ea typeface="Merriweather"/>
                <a:cs typeface="Merriweather"/>
                <a:sym typeface="Merriweather"/>
              </a:rPr>
              <a:t>SEM Strategy Topics</a:t>
            </a:r>
            <a:endParaRPr sz="3000">
              <a:solidFill>
                <a:schemeClr val="dk1"/>
              </a:solidFill>
              <a:latin typeface="Merriweather"/>
              <a:ea typeface="Merriweather"/>
              <a:cs typeface="Merriweather"/>
              <a:sym typeface="Merriweather"/>
            </a:endParaRPr>
          </a:p>
        </p:txBody>
      </p:sp>
      <p:sp>
        <p:nvSpPr>
          <p:cNvPr id="109" name="Google Shape;109;p26"/>
          <p:cNvSpPr txBox="1"/>
          <p:nvPr/>
        </p:nvSpPr>
        <p:spPr>
          <a:xfrm>
            <a:off x="4297800" y="185025"/>
            <a:ext cx="4537800" cy="45000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chemeClr val="lt1"/>
              </a:buClr>
              <a:buSzPts val="1800"/>
              <a:buFont typeface="Proxima Nova"/>
              <a:buChar char="●"/>
            </a:pPr>
            <a:r>
              <a:rPr lang="en" sz="1800">
                <a:solidFill>
                  <a:schemeClr val="lt1"/>
                </a:solidFill>
                <a:latin typeface="Proxima Nova"/>
                <a:ea typeface="Proxima Nova"/>
                <a:cs typeface="Proxima Nova"/>
                <a:sym typeface="Proxima Nova"/>
              </a:rPr>
              <a:t>Sitelink Project (</a:t>
            </a:r>
            <a:r>
              <a:rPr lang="en" sz="1800" u="sng">
                <a:solidFill>
                  <a:schemeClr val="hlink"/>
                </a:solidFill>
                <a:latin typeface="Proxima Nova"/>
                <a:ea typeface="Proxima Nova"/>
                <a:cs typeface="Proxima Nova"/>
                <a:sym typeface="Proxima Nova"/>
                <a:hlinkClick r:id="rId3"/>
              </a:rPr>
              <a:t>final draft</a:t>
            </a:r>
            <a:r>
              <a:rPr lang="en" sz="1800">
                <a:solidFill>
                  <a:schemeClr val="lt1"/>
                </a:solidFill>
                <a:latin typeface="Proxima Nova"/>
                <a:ea typeface="Proxima Nova"/>
                <a:cs typeface="Proxima Nova"/>
                <a:sym typeface="Proxima Nova"/>
              </a:rPr>
              <a:t>)</a:t>
            </a:r>
            <a:endParaRPr sz="1800">
              <a:solidFill>
                <a:schemeClr val="lt1"/>
              </a:solidFill>
              <a:latin typeface="Proxima Nova"/>
              <a:ea typeface="Proxima Nova"/>
              <a:cs typeface="Proxima Nova"/>
              <a:sym typeface="Proxima Nova"/>
            </a:endParaRPr>
          </a:p>
          <a:p>
            <a:pPr indent="-342900" lvl="0" marL="457200" rtl="0" algn="l">
              <a:spcBef>
                <a:spcPts val="0"/>
              </a:spcBef>
              <a:spcAft>
                <a:spcPts val="0"/>
              </a:spcAft>
              <a:buClr>
                <a:schemeClr val="lt1"/>
              </a:buClr>
              <a:buSzPts val="1800"/>
              <a:buFont typeface="Proxima Nova"/>
              <a:buChar char="●"/>
            </a:pPr>
            <a:r>
              <a:rPr lang="en" sz="1800">
                <a:solidFill>
                  <a:schemeClr val="lt1"/>
                </a:solidFill>
                <a:latin typeface="Proxima Nova"/>
                <a:ea typeface="Proxima Nova"/>
                <a:cs typeface="Proxima Nova"/>
                <a:sym typeface="Proxima Nova"/>
              </a:rPr>
              <a:t>Justin Winter competitor campaign</a:t>
            </a:r>
            <a:endParaRPr sz="1800">
              <a:solidFill>
                <a:schemeClr val="lt1"/>
              </a:solidFill>
              <a:latin typeface="Proxima Nova"/>
              <a:ea typeface="Proxima Nova"/>
              <a:cs typeface="Proxima Nova"/>
              <a:sym typeface="Proxima Nova"/>
            </a:endParaRPr>
          </a:p>
          <a:p>
            <a:pPr indent="-342900" lvl="0" marL="457200" rtl="0" algn="l">
              <a:spcBef>
                <a:spcPts val="0"/>
              </a:spcBef>
              <a:spcAft>
                <a:spcPts val="0"/>
              </a:spcAft>
              <a:buClr>
                <a:schemeClr val="lt1"/>
              </a:buClr>
              <a:buSzPts val="1800"/>
              <a:buFont typeface="Proxima Nova"/>
              <a:buChar char="●"/>
            </a:pPr>
            <a:r>
              <a:rPr lang="en" sz="1800">
                <a:solidFill>
                  <a:schemeClr val="lt1"/>
                </a:solidFill>
                <a:latin typeface="Proxima Nova"/>
                <a:ea typeface="Proxima Nova"/>
                <a:cs typeface="Proxima Nova"/>
                <a:sym typeface="Proxima Nova"/>
              </a:rPr>
              <a:t>(PBL): Account reconstruction</a:t>
            </a:r>
            <a:endParaRPr sz="1800">
              <a:solidFill>
                <a:schemeClr val="lt1"/>
              </a:solidFill>
              <a:latin typeface="Proxima Nova"/>
              <a:ea typeface="Proxima Nova"/>
              <a:cs typeface="Proxima Nova"/>
              <a:sym typeface="Proxima Nova"/>
            </a:endParaRPr>
          </a:p>
          <a:p>
            <a:pPr indent="-317500" lvl="1" marL="914400" rtl="0" algn="l">
              <a:spcBef>
                <a:spcPts val="0"/>
              </a:spcBef>
              <a:spcAft>
                <a:spcPts val="0"/>
              </a:spcAft>
              <a:buClr>
                <a:schemeClr val="lt1"/>
              </a:buClr>
              <a:buSzPts val="1400"/>
              <a:buFont typeface="Proxima Nova"/>
              <a:buChar char="○"/>
            </a:pPr>
            <a:r>
              <a:rPr lang="en">
                <a:solidFill>
                  <a:schemeClr val="lt1"/>
                </a:solidFill>
                <a:latin typeface="Proxima Nova"/>
                <a:ea typeface="Proxima Nova"/>
                <a:cs typeface="Proxima Nova"/>
                <a:sym typeface="Proxima Nova"/>
              </a:rPr>
              <a:t>Lead Generation (60%)</a:t>
            </a:r>
            <a:endParaRPr>
              <a:solidFill>
                <a:schemeClr val="lt1"/>
              </a:solidFill>
              <a:latin typeface="Proxima Nova"/>
              <a:ea typeface="Proxima Nova"/>
              <a:cs typeface="Proxima Nova"/>
              <a:sym typeface="Proxima Nova"/>
            </a:endParaRPr>
          </a:p>
          <a:p>
            <a:pPr indent="-304800" lvl="2" marL="1371600" rtl="0" algn="l">
              <a:spcBef>
                <a:spcPts val="0"/>
              </a:spcBef>
              <a:spcAft>
                <a:spcPts val="0"/>
              </a:spcAft>
              <a:buClr>
                <a:schemeClr val="lt1"/>
              </a:buClr>
              <a:buSzPts val="1200"/>
              <a:buFont typeface="Proxima Nova"/>
              <a:buChar char="■"/>
            </a:pPr>
            <a:r>
              <a:rPr lang="en" sz="1200">
                <a:solidFill>
                  <a:schemeClr val="lt1"/>
                </a:solidFill>
                <a:latin typeface="Proxima Nova"/>
                <a:ea typeface="Proxima Nova"/>
                <a:cs typeface="Proxima Nova"/>
                <a:sym typeface="Proxima Nova"/>
              </a:rPr>
              <a:t>Search - Real Estate</a:t>
            </a:r>
            <a:endParaRPr sz="1200">
              <a:solidFill>
                <a:schemeClr val="lt1"/>
              </a:solidFill>
              <a:latin typeface="Proxima Nova"/>
              <a:ea typeface="Proxima Nova"/>
              <a:cs typeface="Proxima Nova"/>
              <a:sym typeface="Proxima Nova"/>
            </a:endParaRPr>
          </a:p>
          <a:p>
            <a:pPr indent="-304800" lvl="2" marL="1371600" rtl="0" algn="l">
              <a:spcBef>
                <a:spcPts val="0"/>
              </a:spcBef>
              <a:spcAft>
                <a:spcPts val="0"/>
              </a:spcAft>
              <a:buClr>
                <a:schemeClr val="lt1"/>
              </a:buClr>
              <a:buSzPts val="1200"/>
              <a:buFont typeface="Proxima Nova"/>
              <a:buChar char="■"/>
            </a:pPr>
            <a:r>
              <a:rPr lang="en" sz="1200">
                <a:solidFill>
                  <a:schemeClr val="lt1"/>
                </a:solidFill>
                <a:latin typeface="Proxima Nova"/>
                <a:ea typeface="Proxima Nova"/>
                <a:cs typeface="Proxima Nova"/>
                <a:sym typeface="Proxima Nova"/>
              </a:rPr>
              <a:t>Display - CTA-based</a:t>
            </a:r>
            <a:endParaRPr sz="1200">
              <a:solidFill>
                <a:schemeClr val="lt1"/>
              </a:solidFill>
              <a:latin typeface="Proxima Nova"/>
              <a:ea typeface="Proxima Nova"/>
              <a:cs typeface="Proxima Nova"/>
              <a:sym typeface="Proxima Nova"/>
            </a:endParaRPr>
          </a:p>
          <a:p>
            <a:pPr indent="-304800" lvl="2" marL="1371600" rtl="0" algn="l">
              <a:spcBef>
                <a:spcPts val="0"/>
              </a:spcBef>
              <a:spcAft>
                <a:spcPts val="0"/>
              </a:spcAft>
              <a:buClr>
                <a:schemeClr val="lt1"/>
              </a:buClr>
              <a:buSzPts val="1200"/>
              <a:buFont typeface="Proxima Nova"/>
              <a:buChar char="■"/>
            </a:pPr>
            <a:r>
              <a:rPr lang="en" sz="1200">
                <a:solidFill>
                  <a:schemeClr val="lt1"/>
                </a:solidFill>
                <a:latin typeface="Proxima Nova"/>
                <a:ea typeface="Proxima Nova"/>
                <a:cs typeface="Proxima Nova"/>
                <a:sym typeface="Proxima Nova"/>
              </a:rPr>
              <a:t>Dynamic - Search/Listing focused</a:t>
            </a:r>
            <a:endParaRPr sz="1200">
              <a:solidFill>
                <a:schemeClr val="lt1"/>
              </a:solidFill>
              <a:latin typeface="Proxima Nova"/>
              <a:ea typeface="Proxima Nova"/>
              <a:cs typeface="Proxima Nova"/>
              <a:sym typeface="Proxima Nova"/>
            </a:endParaRPr>
          </a:p>
          <a:p>
            <a:pPr indent="-317500" lvl="1" marL="914400" rtl="0" algn="l">
              <a:spcBef>
                <a:spcPts val="0"/>
              </a:spcBef>
              <a:spcAft>
                <a:spcPts val="0"/>
              </a:spcAft>
              <a:buClr>
                <a:schemeClr val="lt1"/>
              </a:buClr>
              <a:buSzPts val="1400"/>
              <a:buFont typeface="Proxima Nova"/>
              <a:buChar char="○"/>
            </a:pPr>
            <a:r>
              <a:rPr lang="en">
                <a:solidFill>
                  <a:schemeClr val="lt1"/>
                </a:solidFill>
                <a:latin typeface="Proxima Nova"/>
                <a:ea typeface="Proxima Nova"/>
                <a:cs typeface="Proxima Nova"/>
                <a:sym typeface="Proxima Nova"/>
              </a:rPr>
              <a:t>Consideration (25%)</a:t>
            </a:r>
            <a:endParaRPr>
              <a:solidFill>
                <a:schemeClr val="lt1"/>
              </a:solidFill>
              <a:latin typeface="Proxima Nova"/>
              <a:ea typeface="Proxima Nova"/>
              <a:cs typeface="Proxima Nova"/>
              <a:sym typeface="Proxima Nova"/>
            </a:endParaRPr>
          </a:p>
          <a:p>
            <a:pPr indent="-304800" lvl="2" marL="1371600" rtl="0" algn="l">
              <a:spcBef>
                <a:spcPts val="0"/>
              </a:spcBef>
              <a:spcAft>
                <a:spcPts val="0"/>
              </a:spcAft>
              <a:buClr>
                <a:schemeClr val="lt1"/>
              </a:buClr>
              <a:buSzPts val="1200"/>
              <a:buFont typeface="Proxima Nova"/>
              <a:buChar char="■"/>
            </a:pPr>
            <a:r>
              <a:rPr lang="en" sz="1200">
                <a:solidFill>
                  <a:schemeClr val="lt1"/>
                </a:solidFill>
                <a:latin typeface="Proxima Nova"/>
                <a:ea typeface="Proxima Nova"/>
                <a:cs typeface="Proxima Nova"/>
                <a:sym typeface="Proxima Nova"/>
              </a:rPr>
              <a:t>Search - General</a:t>
            </a:r>
            <a:endParaRPr sz="1200">
              <a:solidFill>
                <a:schemeClr val="lt1"/>
              </a:solidFill>
              <a:latin typeface="Proxima Nova"/>
              <a:ea typeface="Proxima Nova"/>
              <a:cs typeface="Proxima Nova"/>
              <a:sym typeface="Proxima Nova"/>
            </a:endParaRPr>
          </a:p>
          <a:p>
            <a:pPr indent="-304800" lvl="2" marL="1371600" rtl="0" algn="l">
              <a:spcBef>
                <a:spcPts val="0"/>
              </a:spcBef>
              <a:spcAft>
                <a:spcPts val="0"/>
              </a:spcAft>
              <a:buClr>
                <a:schemeClr val="lt1"/>
              </a:buClr>
              <a:buSzPts val="1200"/>
              <a:buFont typeface="Proxima Nova"/>
              <a:buChar char="■"/>
            </a:pPr>
            <a:r>
              <a:rPr lang="en" sz="1200">
                <a:solidFill>
                  <a:schemeClr val="lt1"/>
                </a:solidFill>
                <a:latin typeface="Proxima Nova"/>
                <a:ea typeface="Proxima Nova"/>
                <a:cs typeface="Proxima Nova"/>
                <a:sym typeface="Proxima Nova"/>
              </a:rPr>
              <a:t>Display - Retargeting</a:t>
            </a:r>
            <a:endParaRPr sz="1200">
              <a:solidFill>
                <a:schemeClr val="lt1"/>
              </a:solidFill>
              <a:latin typeface="Proxima Nova"/>
              <a:ea typeface="Proxima Nova"/>
              <a:cs typeface="Proxima Nova"/>
              <a:sym typeface="Proxima Nova"/>
            </a:endParaRPr>
          </a:p>
          <a:p>
            <a:pPr indent="-317500" lvl="1" marL="914400" rtl="0" algn="l">
              <a:spcBef>
                <a:spcPts val="0"/>
              </a:spcBef>
              <a:spcAft>
                <a:spcPts val="0"/>
              </a:spcAft>
              <a:buClr>
                <a:schemeClr val="lt1"/>
              </a:buClr>
              <a:buSzPts val="1400"/>
              <a:buFont typeface="Proxima Nova"/>
              <a:buChar char="○"/>
            </a:pPr>
            <a:r>
              <a:rPr lang="en">
                <a:solidFill>
                  <a:schemeClr val="lt1"/>
                </a:solidFill>
                <a:latin typeface="Proxima Nova"/>
                <a:ea typeface="Proxima Nova"/>
                <a:cs typeface="Proxima Nova"/>
                <a:sym typeface="Proxima Nova"/>
              </a:rPr>
              <a:t>Brand Awareness (15%)</a:t>
            </a:r>
            <a:endParaRPr>
              <a:solidFill>
                <a:schemeClr val="lt1"/>
              </a:solidFill>
              <a:latin typeface="Proxima Nova"/>
              <a:ea typeface="Proxima Nova"/>
              <a:cs typeface="Proxima Nova"/>
              <a:sym typeface="Proxima Nova"/>
            </a:endParaRPr>
          </a:p>
          <a:p>
            <a:pPr indent="-304800" lvl="2" marL="1371600" rtl="0" algn="l">
              <a:spcBef>
                <a:spcPts val="0"/>
              </a:spcBef>
              <a:spcAft>
                <a:spcPts val="0"/>
              </a:spcAft>
              <a:buClr>
                <a:schemeClr val="lt1"/>
              </a:buClr>
              <a:buSzPts val="1200"/>
              <a:buFont typeface="Proxima Nova"/>
              <a:buChar char="■"/>
            </a:pPr>
            <a:r>
              <a:rPr lang="en" sz="1200">
                <a:solidFill>
                  <a:schemeClr val="lt1"/>
                </a:solidFill>
                <a:latin typeface="Proxima Nova"/>
                <a:ea typeface="Proxima Nova"/>
                <a:cs typeface="Proxima Nova"/>
                <a:sym typeface="Proxima Nova"/>
              </a:rPr>
              <a:t>Search/Display - Lifestyle</a:t>
            </a:r>
            <a:endParaRPr sz="1200">
              <a:solidFill>
                <a:schemeClr val="lt1"/>
              </a:solidFill>
              <a:latin typeface="Proxima Nova"/>
              <a:ea typeface="Proxima Nova"/>
              <a:cs typeface="Proxima Nova"/>
              <a:sym typeface="Proxima Nova"/>
            </a:endParaRPr>
          </a:p>
          <a:p>
            <a:pPr indent="-304800" lvl="2" marL="1371600" rtl="0" algn="l">
              <a:spcBef>
                <a:spcPts val="0"/>
              </a:spcBef>
              <a:spcAft>
                <a:spcPts val="0"/>
              </a:spcAft>
              <a:buClr>
                <a:schemeClr val="lt1"/>
              </a:buClr>
              <a:buSzPts val="1200"/>
              <a:buFont typeface="Proxima Nova"/>
              <a:buChar char="■"/>
            </a:pPr>
            <a:r>
              <a:rPr lang="en" sz="1200">
                <a:solidFill>
                  <a:schemeClr val="lt1"/>
                </a:solidFill>
                <a:latin typeface="Proxima Nova"/>
                <a:ea typeface="Proxima Nova"/>
                <a:cs typeface="Proxima Nova"/>
                <a:sym typeface="Proxima Nova"/>
              </a:rPr>
              <a:t>Search - Brand/competitive</a:t>
            </a:r>
            <a:endParaRPr sz="1200">
              <a:solidFill>
                <a:schemeClr val="lt1"/>
              </a:solidFill>
              <a:latin typeface="Proxima Nova"/>
              <a:ea typeface="Proxima Nova"/>
              <a:cs typeface="Proxima Nova"/>
              <a:sym typeface="Proxima Nova"/>
            </a:endParaRPr>
          </a:p>
          <a:p>
            <a:pPr indent="-342900" lvl="0" marL="457200" rtl="0" algn="l">
              <a:spcBef>
                <a:spcPts val="0"/>
              </a:spcBef>
              <a:spcAft>
                <a:spcPts val="0"/>
              </a:spcAft>
              <a:buClr>
                <a:schemeClr val="lt1"/>
              </a:buClr>
              <a:buSzPts val="1800"/>
              <a:buFont typeface="Proxima Nova"/>
              <a:buChar char="●"/>
            </a:pPr>
            <a:r>
              <a:rPr lang="en" sz="1800">
                <a:solidFill>
                  <a:schemeClr val="lt1"/>
                </a:solidFill>
                <a:latin typeface="Proxima Nova"/>
                <a:ea typeface="Proxima Nova"/>
                <a:cs typeface="Proxima Nova"/>
                <a:sym typeface="Proxima Nova"/>
              </a:rPr>
              <a:t>Location bid adjustment based on sale History</a:t>
            </a:r>
            <a:endParaRPr sz="1800">
              <a:solidFill>
                <a:schemeClr val="lt1"/>
              </a:solidFill>
              <a:latin typeface="Proxima Nova"/>
              <a:ea typeface="Proxima Nova"/>
              <a:cs typeface="Proxima Nova"/>
              <a:sym typeface="Proxima Nova"/>
            </a:endParaRPr>
          </a:p>
          <a:p>
            <a:pPr indent="-342900" lvl="0" marL="457200" rtl="0" algn="l">
              <a:spcBef>
                <a:spcPts val="0"/>
              </a:spcBef>
              <a:spcAft>
                <a:spcPts val="0"/>
              </a:spcAft>
              <a:buClr>
                <a:schemeClr val="lt1"/>
              </a:buClr>
              <a:buSzPts val="1800"/>
              <a:buFont typeface="Proxima Nova"/>
              <a:buChar char="●"/>
            </a:pPr>
            <a:r>
              <a:rPr lang="en" sz="1800">
                <a:solidFill>
                  <a:schemeClr val="lt1"/>
                </a:solidFill>
                <a:latin typeface="Proxima Nova"/>
                <a:ea typeface="Proxima Nova"/>
                <a:cs typeface="Proxima Nova"/>
                <a:sym typeface="Proxima Nova"/>
              </a:rPr>
              <a:t>Broad match test, 1:1 listings reconstruction</a:t>
            </a:r>
            <a:endParaRPr sz="1800">
              <a:solidFill>
                <a:schemeClr val="lt1"/>
              </a:solidFill>
              <a:latin typeface="Proxima Nova"/>
              <a:ea typeface="Proxima Nova"/>
              <a:cs typeface="Proxima Nova"/>
              <a:sym typeface="Proxima Nova"/>
            </a:endParaRPr>
          </a:p>
          <a:p>
            <a:pPr indent="-342900" lvl="0" marL="457200" rtl="0" algn="l">
              <a:spcBef>
                <a:spcPts val="0"/>
              </a:spcBef>
              <a:spcAft>
                <a:spcPts val="0"/>
              </a:spcAft>
              <a:buClr>
                <a:schemeClr val="lt1"/>
              </a:buClr>
              <a:buSzPts val="1800"/>
              <a:buFont typeface="Proxima Nova"/>
              <a:buChar char="●"/>
            </a:pPr>
            <a:r>
              <a:rPr lang="en" sz="1800">
                <a:solidFill>
                  <a:schemeClr val="lt1"/>
                </a:solidFill>
                <a:latin typeface="Proxima Nova"/>
                <a:ea typeface="Proxima Nova"/>
                <a:cs typeface="Proxima Nova"/>
                <a:sym typeface="Proxima Nova"/>
              </a:rPr>
              <a:t>(BRP): Bid adjustments for top performing counties</a:t>
            </a:r>
            <a:endParaRPr sz="1800">
              <a:solidFill>
                <a:schemeClr val="lt1"/>
              </a:solidFill>
              <a:latin typeface="Proxima Nova"/>
              <a:ea typeface="Proxima Nova"/>
              <a:cs typeface="Proxima Nova"/>
              <a:sym typeface="Proxima Nova"/>
            </a:endParaRPr>
          </a:p>
          <a:p>
            <a:pPr indent="0" lvl="0" marL="457200" rtl="0" algn="l">
              <a:spcBef>
                <a:spcPts val="0"/>
              </a:spcBef>
              <a:spcAft>
                <a:spcPts val="0"/>
              </a:spcAft>
              <a:buNone/>
            </a:pPr>
            <a:r>
              <a:t/>
            </a:r>
            <a:endParaRPr sz="1800">
              <a:solidFill>
                <a:schemeClr val="lt1"/>
              </a:solidFill>
              <a:latin typeface="Proxima Nova"/>
              <a:ea typeface="Proxima Nova"/>
              <a:cs typeface="Proxima Nova"/>
              <a:sym typeface="Proxima Nova"/>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27"/>
          <p:cNvSpPr/>
          <p:nvPr/>
        </p:nvSpPr>
        <p:spPr>
          <a:xfrm>
            <a:off x="3823650" y="0"/>
            <a:ext cx="5330400" cy="5143500"/>
          </a:xfrm>
          <a:prstGeom prst="rect">
            <a:avLst/>
          </a:prstGeom>
          <a:solidFill>
            <a:srgbClr val="EEEE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highlight>
                <a:schemeClr val="lt2"/>
              </a:highlight>
            </a:endParaRPr>
          </a:p>
        </p:txBody>
      </p:sp>
      <p:sp>
        <p:nvSpPr>
          <p:cNvPr id="115" name="Google Shape;115;p27"/>
          <p:cNvSpPr txBox="1"/>
          <p:nvPr/>
        </p:nvSpPr>
        <p:spPr>
          <a:xfrm>
            <a:off x="373650" y="1970025"/>
            <a:ext cx="3183000" cy="1106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000">
                <a:solidFill>
                  <a:schemeClr val="dk1"/>
                </a:solidFill>
                <a:latin typeface="Merriweather"/>
                <a:ea typeface="Merriweather"/>
                <a:cs typeface="Merriweather"/>
                <a:sym typeface="Merriweather"/>
              </a:rPr>
              <a:t>Organic</a:t>
            </a:r>
            <a:endParaRPr sz="3000">
              <a:solidFill>
                <a:schemeClr val="dk1"/>
              </a:solidFill>
              <a:latin typeface="Merriweather"/>
              <a:ea typeface="Merriweather"/>
              <a:cs typeface="Merriweather"/>
              <a:sym typeface="Merriweather"/>
            </a:endParaRPr>
          </a:p>
          <a:p>
            <a:pPr indent="0" lvl="0" marL="0" rtl="0" algn="ctr">
              <a:spcBef>
                <a:spcPts val="0"/>
              </a:spcBef>
              <a:spcAft>
                <a:spcPts val="0"/>
              </a:spcAft>
              <a:buNone/>
            </a:pPr>
            <a:r>
              <a:rPr lang="en" sz="3000">
                <a:solidFill>
                  <a:schemeClr val="dk1"/>
                </a:solidFill>
                <a:latin typeface="Merriweather"/>
                <a:ea typeface="Merriweather"/>
                <a:cs typeface="Merriweather"/>
                <a:sym typeface="Merriweather"/>
              </a:rPr>
              <a:t>(All Properties)</a:t>
            </a:r>
            <a:endParaRPr sz="3000">
              <a:solidFill>
                <a:schemeClr val="dk1"/>
              </a:solidFill>
              <a:latin typeface="Merriweather"/>
              <a:ea typeface="Merriweather"/>
              <a:cs typeface="Merriweather"/>
              <a:sym typeface="Merriweather"/>
            </a:endParaRPr>
          </a:p>
        </p:txBody>
      </p:sp>
      <p:sp>
        <p:nvSpPr>
          <p:cNvPr id="116" name="Google Shape;116;p27"/>
          <p:cNvSpPr txBox="1"/>
          <p:nvPr/>
        </p:nvSpPr>
        <p:spPr>
          <a:xfrm>
            <a:off x="4048275" y="1445475"/>
            <a:ext cx="4740900" cy="132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900">
              <a:solidFill>
                <a:schemeClr val="lt1"/>
              </a:solidFill>
              <a:latin typeface="Proxima Nova"/>
              <a:ea typeface="Proxima Nova"/>
              <a:cs typeface="Proxima Nova"/>
              <a:sym typeface="Proxima Nova"/>
            </a:endParaRPr>
          </a:p>
          <a:p>
            <a:pPr indent="-349250" lvl="0" marL="457200" rtl="0" algn="l">
              <a:spcBef>
                <a:spcPts val="0"/>
              </a:spcBef>
              <a:spcAft>
                <a:spcPts val="0"/>
              </a:spcAft>
              <a:buClr>
                <a:schemeClr val="lt1"/>
              </a:buClr>
              <a:buSzPts val="1900"/>
              <a:buFont typeface="Proxima Nova"/>
              <a:buChar char="●"/>
            </a:pPr>
            <a:r>
              <a:rPr lang="en" sz="1900">
                <a:solidFill>
                  <a:schemeClr val="lt1"/>
                </a:solidFill>
                <a:latin typeface="Proxima Nova"/>
                <a:ea typeface="Proxima Nova"/>
                <a:cs typeface="Proxima Nova"/>
                <a:sym typeface="Proxima Nova"/>
              </a:rPr>
              <a:t>All </a:t>
            </a:r>
            <a:r>
              <a:rPr lang="en" sz="1900">
                <a:solidFill>
                  <a:schemeClr val="lt1"/>
                </a:solidFill>
                <a:latin typeface="Proxima Nova"/>
                <a:ea typeface="Proxima Nova"/>
                <a:cs typeface="Proxima Nova"/>
                <a:sym typeface="Proxima Nova"/>
              </a:rPr>
              <a:t>properties</a:t>
            </a:r>
            <a:r>
              <a:rPr lang="en" sz="1900">
                <a:solidFill>
                  <a:schemeClr val="lt1"/>
                </a:solidFill>
                <a:latin typeface="Proxima Nova"/>
                <a:ea typeface="Proxima Nova"/>
                <a:cs typeface="Proxima Nova"/>
                <a:sym typeface="Proxima Nova"/>
              </a:rPr>
              <a:t>:</a:t>
            </a:r>
            <a:endParaRPr sz="1900">
              <a:solidFill>
                <a:schemeClr val="lt1"/>
              </a:solidFill>
              <a:latin typeface="Proxima Nova"/>
              <a:ea typeface="Proxima Nova"/>
              <a:cs typeface="Proxima Nova"/>
              <a:sym typeface="Proxima Nova"/>
            </a:endParaRPr>
          </a:p>
          <a:p>
            <a:pPr indent="-349250" lvl="1" marL="914400" rtl="0" algn="l">
              <a:spcBef>
                <a:spcPts val="0"/>
              </a:spcBef>
              <a:spcAft>
                <a:spcPts val="0"/>
              </a:spcAft>
              <a:buClr>
                <a:schemeClr val="lt1"/>
              </a:buClr>
              <a:buSzPts val="1900"/>
              <a:buFont typeface="Proxima Nova"/>
              <a:buChar char="○"/>
            </a:pPr>
            <a:r>
              <a:rPr lang="en" sz="1900">
                <a:solidFill>
                  <a:schemeClr val="lt1"/>
                </a:solidFill>
                <a:latin typeface="Proxima Nova"/>
                <a:ea typeface="Proxima Nova"/>
                <a:cs typeface="Proxima Nova"/>
                <a:sym typeface="Proxima Nova"/>
              </a:rPr>
              <a:t>CLF, PBL, KIRE, BRP</a:t>
            </a:r>
            <a:endParaRPr sz="1900">
              <a:solidFill>
                <a:schemeClr val="lt1"/>
              </a:solidFill>
              <a:latin typeface="Proxima Nova"/>
              <a:ea typeface="Proxima Nova"/>
              <a:cs typeface="Proxima Nova"/>
              <a:sym typeface="Proxima Nova"/>
            </a:endParaRPr>
          </a:p>
          <a:p>
            <a:pPr indent="-349250" lvl="2" marL="1371600" rtl="0" algn="l">
              <a:spcBef>
                <a:spcPts val="0"/>
              </a:spcBef>
              <a:spcAft>
                <a:spcPts val="0"/>
              </a:spcAft>
              <a:buClr>
                <a:schemeClr val="lt1"/>
              </a:buClr>
              <a:buSzPts val="1900"/>
              <a:buFont typeface="Proxima Nova"/>
              <a:buChar char="■"/>
            </a:pPr>
            <a:r>
              <a:rPr lang="en" sz="1900">
                <a:solidFill>
                  <a:schemeClr val="lt1"/>
                </a:solidFill>
                <a:latin typeface="Proxima Nova"/>
                <a:ea typeface="Proxima Nova"/>
                <a:cs typeface="Proxima Nova"/>
                <a:sym typeface="Proxima Nova"/>
              </a:rPr>
              <a:t>3 new blogs written and implemented with schema</a:t>
            </a:r>
            <a:endParaRPr sz="1900">
              <a:solidFill>
                <a:schemeClr val="lt1"/>
              </a:solidFill>
              <a:latin typeface="Proxima Nova"/>
              <a:ea typeface="Proxima Nova"/>
              <a:cs typeface="Proxima Nova"/>
              <a:sym typeface="Proxima Nova"/>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28"/>
          <p:cNvSpPr/>
          <p:nvPr/>
        </p:nvSpPr>
        <p:spPr>
          <a:xfrm>
            <a:off x="3823650" y="0"/>
            <a:ext cx="5330400" cy="5143500"/>
          </a:xfrm>
          <a:prstGeom prst="rect">
            <a:avLst/>
          </a:prstGeom>
          <a:solidFill>
            <a:srgbClr val="EEEE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highlight>
                <a:schemeClr val="lt2"/>
              </a:highlight>
            </a:endParaRPr>
          </a:p>
        </p:txBody>
      </p:sp>
      <p:sp>
        <p:nvSpPr>
          <p:cNvPr id="122" name="Google Shape;122;p28"/>
          <p:cNvSpPr txBox="1"/>
          <p:nvPr/>
        </p:nvSpPr>
        <p:spPr>
          <a:xfrm>
            <a:off x="329850" y="1119900"/>
            <a:ext cx="3183000" cy="290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000">
                <a:solidFill>
                  <a:schemeClr val="dk1"/>
                </a:solidFill>
                <a:latin typeface="Merriweather"/>
                <a:ea typeface="Merriweather"/>
                <a:cs typeface="Merriweather"/>
                <a:sym typeface="Merriweather"/>
              </a:rPr>
              <a:t>Digital</a:t>
            </a:r>
            <a:endParaRPr sz="3000">
              <a:solidFill>
                <a:schemeClr val="dk1"/>
              </a:solidFill>
              <a:latin typeface="Merriweather"/>
              <a:ea typeface="Merriweather"/>
              <a:cs typeface="Merriweather"/>
              <a:sym typeface="Merriweather"/>
            </a:endParaRPr>
          </a:p>
          <a:p>
            <a:pPr indent="0" lvl="0" marL="0" rtl="0" algn="ctr">
              <a:spcBef>
                <a:spcPts val="0"/>
              </a:spcBef>
              <a:spcAft>
                <a:spcPts val="0"/>
              </a:spcAft>
              <a:buNone/>
            </a:pPr>
            <a:r>
              <a:rPr lang="en" sz="3000">
                <a:solidFill>
                  <a:schemeClr val="dk1"/>
                </a:solidFill>
                <a:latin typeface="Merriweather"/>
                <a:ea typeface="Merriweather"/>
                <a:cs typeface="Merriweather"/>
                <a:sym typeface="Merriweather"/>
              </a:rPr>
              <a:t>Optimization Experiment Summary</a:t>
            </a:r>
            <a:endParaRPr sz="3000">
              <a:solidFill>
                <a:schemeClr val="dk1"/>
              </a:solidFill>
              <a:latin typeface="Merriweather"/>
              <a:ea typeface="Merriweather"/>
              <a:cs typeface="Merriweather"/>
              <a:sym typeface="Merriweather"/>
            </a:endParaRPr>
          </a:p>
        </p:txBody>
      </p:sp>
      <p:sp>
        <p:nvSpPr>
          <p:cNvPr id="123" name="Google Shape;123;p28"/>
          <p:cNvSpPr txBox="1"/>
          <p:nvPr/>
        </p:nvSpPr>
        <p:spPr>
          <a:xfrm>
            <a:off x="4475925" y="1015600"/>
            <a:ext cx="3936000" cy="3747000"/>
          </a:xfrm>
          <a:prstGeom prst="rect">
            <a:avLst/>
          </a:prstGeom>
          <a:noFill/>
          <a:ln>
            <a:noFill/>
          </a:ln>
        </p:spPr>
        <p:txBody>
          <a:bodyPr anchorCtr="0" anchor="t" bIns="91425" lIns="91425" spcFirstLastPara="1" rIns="91425" wrap="square" tIns="91425">
            <a:noAutofit/>
          </a:bodyPr>
          <a:lstStyle/>
          <a:p>
            <a:pPr indent="-349250" lvl="0" marL="457200" rtl="0" algn="l">
              <a:spcBef>
                <a:spcPts val="0"/>
              </a:spcBef>
              <a:spcAft>
                <a:spcPts val="0"/>
              </a:spcAft>
              <a:buClr>
                <a:schemeClr val="lt1"/>
              </a:buClr>
              <a:buSzPts val="1900"/>
              <a:buFont typeface="Proxima Nova"/>
              <a:buChar char="●"/>
            </a:pPr>
            <a:r>
              <a:rPr lang="en" sz="1900">
                <a:solidFill>
                  <a:schemeClr val="lt1"/>
                </a:solidFill>
                <a:latin typeface="Proxima Nova"/>
                <a:ea typeface="Proxima Nova"/>
                <a:cs typeface="Proxima Nova"/>
                <a:sym typeface="Proxima Nova"/>
              </a:rPr>
              <a:t>Programmatic Display Ads - KIRE</a:t>
            </a:r>
            <a:endParaRPr sz="1900">
              <a:solidFill>
                <a:schemeClr val="lt1"/>
              </a:solidFill>
              <a:latin typeface="Proxima Nova"/>
              <a:ea typeface="Proxima Nova"/>
              <a:cs typeface="Proxima Nova"/>
              <a:sym typeface="Proxima Nova"/>
            </a:endParaRPr>
          </a:p>
          <a:p>
            <a:pPr indent="-349250" lvl="0" marL="457200" rtl="0" algn="l">
              <a:spcBef>
                <a:spcPts val="1000"/>
              </a:spcBef>
              <a:spcAft>
                <a:spcPts val="0"/>
              </a:spcAft>
              <a:buClr>
                <a:schemeClr val="lt1"/>
              </a:buClr>
              <a:buSzPts val="1900"/>
              <a:buFont typeface="Proxima Nova"/>
              <a:buChar char="●"/>
            </a:pPr>
            <a:r>
              <a:rPr lang="en" sz="1900">
                <a:solidFill>
                  <a:schemeClr val="lt1"/>
                </a:solidFill>
                <a:latin typeface="Proxima Nova"/>
                <a:ea typeface="Proxima Nova"/>
                <a:cs typeface="Proxima Nova"/>
                <a:sym typeface="Proxima Nova"/>
              </a:rPr>
              <a:t>Broad Match keyword test - KIRE, CLF, PBL, SEA</a:t>
            </a:r>
            <a:endParaRPr sz="1900">
              <a:solidFill>
                <a:schemeClr val="lt1"/>
              </a:solidFill>
              <a:latin typeface="Proxima Nova"/>
              <a:ea typeface="Proxima Nova"/>
              <a:cs typeface="Proxima Nova"/>
              <a:sym typeface="Proxima Nova"/>
            </a:endParaRPr>
          </a:p>
          <a:p>
            <a:pPr indent="-349250" lvl="0" marL="457200" rtl="0" algn="l">
              <a:spcBef>
                <a:spcPts val="1000"/>
              </a:spcBef>
              <a:spcAft>
                <a:spcPts val="0"/>
              </a:spcAft>
              <a:buClr>
                <a:schemeClr val="lt1"/>
              </a:buClr>
              <a:buSzPts val="1900"/>
              <a:buFont typeface="Proxima Nova"/>
              <a:buChar char="●"/>
            </a:pPr>
            <a:r>
              <a:rPr lang="en" sz="1900">
                <a:solidFill>
                  <a:schemeClr val="lt1"/>
                </a:solidFill>
                <a:latin typeface="Proxima Nova"/>
                <a:ea typeface="Proxima Nova"/>
                <a:cs typeface="Proxima Nova"/>
                <a:sym typeface="Proxima Nova"/>
              </a:rPr>
              <a:t>Strategic Sitelink test - </a:t>
            </a:r>
            <a:r>
              <a:rPr lang="en" sz="1900">
                <a:solidFill>
                  <a:schemeClr val="lt1"/>
                </a:solidFill>
                <a:latin typeface="Proxima Nova"/>
                <a:ea typeface="Proxima Nova"/>
                <a:cs typeface="Proxima Nova"/>
                <a:sym typeface="Proxima Nova"/>
              </a:rPr>
              <a:t>KIRE, CLF, PBL, SEA</a:t>
            </a:r>
            <a:endParaRPr sz="1900">
              <a:solidFill>
                <a:schemeClr val="lt1"/>
              </a:solidFill>
              <a:latin typeface="Proxima Nova"/>
              <a:ea typeface="Proxima Nova"/>
              <a:cs typeface="Proxima Nova"/>
              <a:sym typeface="Proxima Nova"/>
            </a:endParaRPr>
          </a:p>
          <a:p>
            <a:pPr indent="-349250" lvl="0" marL="457200" rtl="0" algn="l">
              <a:spcBef>
                <a:spcPts val="1000"/>
              </a:spcBef>
              <a:spcAft>
                <a:spcPts val="1000"/>
              </a:spcAft>
              <a:buClr>
                <a:schemeClr val="lt1"/>
              </a:buClr>
              <a:buSzPts val="1900"/>
              <a:buFont typeface="Proxima Nova"/>
              <a:buChar char="●"/>
            </a:pPr>
            <a:r>
              <a:rPr lang="en" sz="1900">
                <a:solidFill>
                  <a:schemeClr val="lt1"/>
                </a:solidFill>
                <a:latin typeface="Proxima Nova"/>
                <a:ea typeface="Proxima Nova"/>
                <a:cs typeface="Proxima Nova"/>
                <a:sym typeface="Proxima Nova"/>
              </a:rPr>
              <a:t>Performance Max Listing Spotlight test - Q4</a:t>
            </a:r>
            <a:endParaRPr sz="2400">
              <a:solidFill>
                <a:schemeClr val="lt1"/>
              </a:solidFill>
              <a:latin typeface="Proxima Nova"/>
              <a:ea typeface="Proxima Nova"/>
              <a:cs typeface="Proxima Nova"/>
              <a:sym typeface="Proxima Nova"/>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27" name="Shape 127"/>
        <p:cNvGrpSpPr/>
        <p:nvPr/>
      </p:nvGrpSpPr>
      <p:grpSpPr>
        <a:xfrm>
          <a:off x="0" y="0"/>
          <a:ext cx="0" cy="0"/>
          <a:chOff x="0" y="0"/>
          <a:chExt cx="0" cy="0"/>
        </a:xfrm>
      </p:grpSpPr>
      <p:sp>
        <p:nvSpPr>
          <p:cNvPr id="128" name="Google Shape;128;p29"/>
          <p:cNvSpPr txBox="1"/>
          <p:nvPr/>
        </p:nvSpPr>
        <p:spPr>
          <a:xfrm>
            <a:off x="2980500" y="0"/>
            <a:ext cx="3183000" cy="649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100">
                <a:solidFill>
                  <a:schemeClr val="lt1"/>
                </a:solidFill>
                <a:latin typeface="Merriweather"/>
                <a:ea typeface="Merriweather"/>
                <a:cs typeface="Merriweather"/>
                <a:sym typeface="Merriweather"/>
              </a:rPr>
              <a:t>CLF</a:t>
            </a:r>
            <a:r>
              <a:rPr lang="en" sz="3100">
                <a:solidFill>
                  <a:schemeClr val="lt1"/>
                </a:solidFill>
                <a:latin typeface="Merriweather"/>
                <a:ea typeface="Merriweather"/>
                <a:cs typeface="Merriweather"/>
                <a:sym typeface="Merriweather"/>
              </a:rPr>
              <a:t>:  Summary</a:t>
            </a:r>
            <a:endParaRPr sz="3100">
              <a:solidFill>
                <a:schemeClr val="lt1"/>
              </a:solidFill>
              <a:latin typeface="Merriweather"/>
              <a:ea typeface="Merriweather"/>
              <a:cs typeface="Merriweather"/>
              <a:sym typeface="Merriweather"/>
            </a:endParaRPr>
          </a:p>
        </p:txBody>
      </p:sp>
      <p:pic>
        <p:nvPicPr>
          <p:cNvPr id="129" name="Google Shape;129;p29"/>
          <p:cNvPicPr preferRelativeResize="0"/>
          <p:nvPr/>
        </p:nvPicPr>
        <p:blipFill>
          <a:blip r:embed="rId3">
            <a:alphaModFix/>
          </a:blip>
          <a:stretch>
            <a:fillRect/>
          </a:stretch>
        </p:blipFill>
        <p:spPr>
          <a:xfrm>
            <a:off x="1952800" y="2082035"/>
            <a:ext cx="2115400" cy="912175"/>
          </a:xfrm>
          <a:prstGeom prst="rect">
            <a:avLst/>
          </a:prstGeom>
          <a:noFill/>
          <a:ln>
            <a:noFill/>
          </a:ln>
        </p:spPr>
      </p:pic>
      <p:pic>
        <p:nvPicPr>
          <p:cNvPr id="130" name="Google Shape;130;p29"/>
          <p:cNvPicPr preferRelativeResize="0"/>
          <p:nvPr/>
        </p:nvPicPr>
        <p:blipFill>
          <a:blip r:embed="rId4">
            <a:alphaModFix/>
          </a:blip>
          <a:stretch>
            <a:fillRect/>
          </a:stretch>
        </p:blipFill>
        <p:spPr>
          <a:xfrm>
            <a:off x="4370463" y="2082035"/>
            <a:ext cx="2115375" cy="912175"/>
          </a:xfrm>
          <a:prstGeom prst="rect">
            <a:avLst/>
          </a:prstGeom>
          <a:noFill/>
          <a:ln>
            <a:noFill/>
          </a:ln>
        </p:spPr>
      </p:pic>
      <p:pic>
        <p:nvPicPr>
          <p:cNvPr id="131" name="Google Shape;131;p29"/>
          <p:cNvPicPr preferRelativeResize="0"/>
          <p:nvPr/>
        </p:nvPicPr>
        <p:blipFill>
          <a:blip r:embed="rId5">
            <a:alphaModFix/>
          </a:blip>
          <a:stretch>
            <a:fillRect/>
          </a:stretch>
        </p:blipFill>
        <p:spPr>
          <a:xfrm>
            <a:off x="6805500" y="2082040"/>
            <a:ext cx="2115350" cy="912158"/>
          </a:xfrm>
          <a:prstGeom prst="rect">
            <a:avLst/>
          </a:prstGeom>
          <a:noFill/>
          <a:ln>
            <a:noFill/>
          </a:ln>
        </p:spPr>
      </p:pic>
      <p:pic>
        <p:nvPicPr>
          <p:cNvPr id="132" name="Google Shape;132;p29"/>
          <p:cNvPicPr preferRelativeResize="0"/>
          <p:nvPr/>
        </p:nvPicPr>
        <p:blipFill>
          <a:blip r:embed="rId6">
            <a:alphaModFix/>
          </a:blip>
          <a:stretch>
            <a:fillRect/>
          </a:stretch>
        </p:blipFill>
        <p:spPr>
          <a:xfrm>
            <a:off x="152400" y="3381979"/>
            <a:ext cx="4620800" cy="540968"/>
          </a:xfrm>
          <a:prstGeom prst="rect">
            <a:avLst/>
          </a:prstGeom>
          <a:noFill/>
          <a:ln>
            <a:noFill/>
          </a:ln>
        </p:spPr>
      </p:pic>
      <p:cxnSp>
        <p:nvCxnSpPr>
          <p:cNvPr id="133" name="Google Shape;133;p29"/>
          <p:cNvCxnSpPr/>
          <p:nvPr/>
        </p:nvCxnSpPr>
        <p:spPr>
          <a:xfrm flipH="1" rot="10800000">
            <a:off x="-7500" y="3066223"/>
            <a:ext cx="9159000" cy="38100"/>
          </a:xfrm>
          <a:prstGeom prst="straightConnector1">
            <a:avLst/>
          </a:prstGeom>
          <a:noFill/>
          <a:ln cap="flat" cmpd="sng" w="9525">
            <a:solidFill>
              <a:schemeClr val="lt1"/>
            </a:solidFill>
            <a:prstDash val="solid"/>
            <a:round/>
            <a:headEnd len="med" w="med" type="none"/>
            <a:tailEnd len="med" w="med" type="none"/>
          </a:ln>
        </p:spPr>
      </p:cxnSp>
      <p:cxnSp>
        <p:nvCxnSpPr>
          <p:cNvPr id="134" name="Google Shape;134;p29"/>
          <p:cNvCxnSpPr/>
          <p:nvPr/>
        </p:nvCxnSpPr>
        <p:spPr>
          <a:xfrm flipH="1" rot="10800000">
            <a:off x="-7500" y="1971923"/>
            <a:ext cx="9159000" cy="38100"/>
          </a:xfrm>
          <a:prstGeom prst="straightConnector1">
            <a:avLst/>
          </a:prstGeom>
          <a:noFill/>
          <a:ln cap="flat" cmpd="sng" w="9525">
            <a:solidFill>
              <a:schemeClr val="lt1"/>
            </a:solidFill>
            <a:prstDash val="solid"/>
            <a:round/>
            <a:headEnd len="med" w="med" type="none"/>
            <a:tailEnd len="med" w="med" type="none"/>
          </a:ln>
        </p:spPr>
      </p:cxnSp>
      <p:pic>
        <p:nvPicPr>
          <p:cNvPr id="135" name="Google Shape;135;p29"/>
          <p:cNvPicPr preferRelativeResize="0"/>
          <p:nvPr/>
        </p:nvPicPr>
        <p:blipFill>
          <a:blip r:embed="rId7">
            <a:alphaModFix/>
          </a:blip>
          <a:stretch>
            <a:fillRect/>
          </a:stretch>
        </p:blipFill>
        <p:spPr>
          <a:xfrm>
            <a:off x="152400" y="3202924"/>
            <a:ext cx="1054950" cy="231573"/>
          </a:xfrm>
          <a:prstGeom prst="rect">
            <a:avLst/>
          </a:prstGeom>
          <a:noFill/>
          <a:ln>
            <a:noFill/>
          </a:ln>
        </p:spPr>
      </p:pic>
      <p:pic>
        <p:nvPicPr>
          <p:cNvPr id="136" name="Google Shape;136;p29"/>
          <p:cNvPicPr preferRelativeResize="0"/>
          <p:nvPr/>
        </p:nvPicPr>
        <p:blipFill>
          <a:blip r:embed="rId8">
            <a:alphaModFix/>
          </a:blip>
          <a:stretch>
            <a:fillRect/>
          </a:stretch>
        </p:blipFill>
        <p:spPr>
          <a:xfrm>
            <a:off x="241650" y="2340173"/>
            <a:ext cx="1498155" cy="231575"/>
          </a:xfrm>
          <a:prstGeom prst="rect">
            <a:avLst/>
          </a:prstGeom>
          <a:noFill/>
          <a:ln>
            <a:noFill/>
          </a:ln>
        </p:spPr>
      </p:pic>
      <p:pic>
        <p:nvPicPr>
          <p:cNvPr id="137" name="Google Shape;137;p29"/>
          <p:cNvPicPr preferRelativeResize="0"/>
          <p:nvPr/>
        </p:nvPicPr>
        <p:blipFill rotWithShape="1">
          <a:blip r:embed="rId9">
            <a:alphaModFix/>
          </a:blip>
          <a:srcRect b="0" l="0" r="47723" t="0"/>
          <a:stretch/>
        </p:blipFill>
        <p:spPr>
          <a:xfrm>
            <a:off x="152400" y="4091665"/>
            <a:ext cx="4620801" cy="1004475"/>
          </a:xfrm>
          <a:prstGeom prst="rect">
            <a:avLst/>
          </a:prstGeom>
          <a:noFill/>
          <a:ln>
            <a:noFill/>
          </a:ln>
        </p:spPr>
      </p:pic>
      <p:pic>
        <p:nvPicPr>
          <p:cNvPr id="138" name="Google Shape;138;p29"/>
          <p:cNvPicPr preferRelativeResize="0"/>
          <p:nvPr/>
        </p:nvPicPr>
        <p:blipFill>
          <a:blip r:embed="rId10">
            <a:alphaModFix/>
          </a:blip>
          <a:stretch>
            <a:fillRect/>
          </a:stretch>
        </p:blipFill>
        <p:spPr>
          <a:xfrm>
            <a:off x="216150" y="4218515"/>
            <a:ext cx="1016725" cy="172125"/>
          </a:xfrm>
          <a:prstGeom prst="rect">
            <a:avLst/>
          </a:prstGeom>
          <a:noFill/>
          <a:ln>
            <a:noFill/>
          </a:ln>
        </p:spPr>
      </p:pic>
      <p:pic>
        <p:nvPicPr>
          <p:cNvPr id="139" name="Google Shape;139;p29"/>
          <p:cNvPicPr preferRelativeResize="0"/>
          <p:nvPr/>
        </p:nvPicPr>
        <p:blipFill>
          <a:blip r:embed="rId11">
            <a:alphaModFix/>
          </a:blip>
          <a:stretch>
            <a:fillRect/>
          </a:stretch>
        </p:blipFill>
        <p:spPr>
          <a:xfrm>
            <a:off x="5078875" y="3187490"/>
            <a:ext cx="3958276" cy="1908650"/>
          </a:xfrm>
          <a:prstGeom prst="rect">
            <a:avLst/>
          </a:prstGeom>
          <a:noFill/>
          <a:ln>
            <a:noFill/>
          </a:ln>
        </p:spPr>
      </p:pic>
      <p:cxnSp>
        <p:nvCxnSpPr>
          <p:cNvPr id="140" name="Google Shape;140;p29"/>
          <p:cNvCxnSpPr/>
          <p:nvPr/>
        </p:nvCxnSpPr>
        <p:spPr>
          <a:xfrm flipH="1">
            <a:off x="4922925" y="3100923"/>
            <a:ext cx="9600" cy="985200"/>
          </a:xfrm>
          <a:prstGeom prst="straightConnector1">
            <a:avLst/>
          </a:prstGeom>
          <a:noFill/>
          <a:ln cap="flat" cmpd="sng" w="9525">
            <a:solidFill>
              <a:schemeClr val="lt1"/>
            </a:solidFill>
            <a:prstDash val="solid"/>
            <a:round/>
            <a:headEnd len="med" w="med" type="none"/>
            <a:tailEnd len="med" w="med" type="none"/>
          </a:ln>
        </p:spPr>
      </p:cxnSp>
      <p:cxnSp>
        <p:nvCxnSpPr>
          <p:cNvPr id="141" name="Google Shape;141;p29"/>
          <p:cNvCxnSpPr/>
          <p:nvPr/>
        </p:nvCxnSpPr>
        <p:spPr>
          <a:xfrm>
            <a:off x="2350" y="4079623"/>
            <a:ext cx="4920900" cy="6600"/>
          </a:xfrm>
          <a:prstGeom prst="straightConnector1">
            <a:avLst/>
          </a:prstGeom>
          <a:noFill/>
          <a:ln cap="flat" cmpd="sng" w="9525">
            <a:solidFill>
              <a:schemeClr val="lt1"/>
            </a:solidFill>
            <a:prstDash val="solid"/>
            <a:round/>
            <a:headEnd len="med" w="med" type="none"/>
            <a:tailEnd len="med" w="med" type="none"/>
          </a:ln>
        </p:spPr>
      </p:cxnSp>
      <p:pic>
        <p:nvPicPr>
          <p:cNvPr id="142" name="Google Shape;142;p29"/>
          <p:cNvPicPr preferRelativeResize="0"/>
          <p:nvPr/>
        </p:nvPicPr>
        <p:blipFill>
          <a:blip r:embed="rId12">
            <a:alphaModFix/>
          </a:blip>
          <a:stretch>
            <a:fillRect/>
          </a:stretch>
        </p:blipFill>
        <p:spPr>
          <a:xfrm>
            <a:off x="7539000" y="128219"/>
            <a:ext cx="1498150" cy="393079"/>
          </a:xfrm>
          <a:prstGeom prst="rect">
            <a:avLst/>
          </a:prstGeom>
          <a:noFill/>
          <a:ln>
            <a:noFill/>
          </a:ln>
        </p:spPr>
      </p:pic>
      <p:pic>
        <p:nvPicPr>
          <p:cNvPr id="143" name="Google Shape;143;p29"/>
          <p:cNvPicPr preferRelativeResize="0"/>
          <p:nvPr/>
        </p:nvPicPr>
        <p:blipFill>
          <a:blip r:embed="rId13">
            <a:alphaModFix/>
          </a:blip>
          <a:stretch>
            <a:fillRect/>
          </a:stretch>
        </p:blipFill>
        <p:spPr>
          <a:xfrm>
            <a:off x="216150" y="676750"/>
            <a:ext cx="2875653" cy="1267925"/>
          </a:xfrm>
          <a:prstGeom prst="rect">
            <a:avLst/>
          </a:prstGeom>
          <a:noFill/>
          <a:ln>
            <a:noFill/>
          </a:ln>
        </p:spPr>
      </p:pic>
      <p:sp>
        <p:nvSpPr>
          <p:cNvPr id="144" name="Google Shape;144;p29"/>
          <p:cNvSpPr txBox="1"/>
          <p:nvPr/>
        </p:nvSpPr>
        <p:spPr>
          <a:xfrm>
            <a:off x="3035491" y="757050"/>
            <a:ext cx="14982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a:solidFill>
                  <a:srgbClr val="434343"/>
                </a:solidFill>
              </a:rPr>
              <a:t>Leads</a:t>
            </a:r>
            <a:endParaRPr sz="1600">
              <a:solidFill>
                <a:srgbClr val="434343"/>
              </a:solidFill>
            </a:endParaRPr>
          </a:p>
        </p:txBody>
      </p:sp>
      <p:sp>
        <p:nvSpPr>
          <p:cNvPr id="145" name="Google Shape;145;p29"/>
          <p:cNvSpPr txBox="1"/>
          <p:nvPr/>
        </p:nvSpPr>
        <p:spPr>
          <a:xfrm>
            <a:off x="2907841" y="1147075"/>
            <a:ext cx="1753500" cy="649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rgbClr val="434343"/>
                </a:solidFill>
              </a:rPr>
              <a:t>August 2024: 267</a:t>
            </a:r>
            <a:endParaRPr sz="1200">
              <a:solidFill>
                <a:srgbClr val="434343"/>
              </a:solidFill>
            </a:endParaRPr>
          </a:p>
          <a:p>
            <a:pPr indent="0" lvl="0" marL="0" rtl="0" algn="ctr">
              <a:spcBef>
                <a:spcPts val="0"/>
              </a:spcBef>
              <a:spcAft>
                <a:spcPts val="0"/>
              </a:spcAft>
              <a:buNone/>
            </a:pPr>
            <a:r>
              <a:rPr lang="en" sz="1200">
                <a:solidFill>
                  <a:srgbClr val="434343"/>
                </a:solidFill>
              </a:rPr>
              <a:t>August 2023: 303</a:t>
            </a:r>
            <a:endParaRPr sz="1200">
              <a:solidFill>
                <a:srgbClr val="434343"/>
              </a:solidFill>
            </a:endParaRPr>
          </a:p>
        </p:txBody>
      </p:sp>
      <p:pic>
        <p:nvPicPr>
          <p:cNvPr id="146" name="Google Shape;146;p29"/>
          <p:cNvPicPr preferRelativeResize="0"/>
          <p:nvPr/>
        </p:nvPicPr>
        <p:blipFill>
          <a:blip r:embed="rId14">
            <a:alphaModFix/>
          </a:blip>
          <a:stretch>
            <a:fillRect/>
          </a:stretch>
        </p:blipFill>
        <p:spPr>
          <a:xfrm>
            <a:off x="6148807" y="632001"/>
            <a:ext cx="2888343" cy="1267924"/>
          </a:xfrm>
          <a:prstGeom prst="rect">
            <a:avLst/>
          </a:prstGeom>
          <a:noFill/>
          <a:ln>
            <a:noFill/>
          </a:ln>
        </p:spPr>
      </p:pic>
      <p:sp>
        <p:nvSpPr>
          <p:cNvPr id="147" name="Google Shape;147;p29"/>
          <p:cNvSpPr txBox="1"/>
          <p:nvPr/>
        </p:nvSpPr>
        <p:spPr>
          <a:xfrm>
            <a:off x="4498591" y="757050"/>
            <a:ext cx="14982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a:solidFill>
                  <a:srgbClr val="434343"/>
                </a:solidFill>
              </a:rPr>
              <a:t>Contracts</a:t>
            </a:r>
            <a:endParaRPr sz="1600">
              <a:solidFill>
                <a:srgbClr val="434343"/>
              </a:solidFill>
            </a:endParaRPr>
          </a:p>
        </p:txBody>
      </p:sp>
      <p:sp>
        <p:nvSpPr>
          <p:cNvPr id="148" name="Google Shape;148;p29"/>
          <p:cNvSpPr txBox="1"/>
          <p:nvPr/>
        </p:nvSpPr>
        <p:spPr>
          <a:xfrm>
            <a:off x="4370941" y="1147075"/>
            <a:ext cx="1753500" cy="649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rgbClr val="434343"/>
                </a:solidFill>
              </a:rPr>
              <a:t>August 2024: 17</a:t>
            </a:r>
            <a:endParaRPr sz="1200">
              <a:solidFill>
                <a:srgbClr val="434343"/>
              </a:solidFill>
            </a:endParaRPr>
          </a:p>
          <a:p>
            <a:pPr indent="0" lvl="0" marL="0" rtl="0" algn="ctr">
              <a:spcBef>
                <a:spcPts val="0"/>
              </a:spcBef>
              <a:spcAft>
                <a:spcPts val="0"/>
              </a:spcAft>
              <a:buNone/>
            </a:pPr>
            <a:r>
              <a:rPr lang="en" sz="1200">
                <a:solidFill>
                  <a:srgbClr val="434343"/>
                </a:solidFill>
              </a:rPr>
              <a:t>August 2023: 22</a:t>
            </a:r>
            <a:endParaRPr sz="1200">
              <a:solidFill>
                <a:srgbClr val="434343"/>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52" name="Shape 152"/>
        <p:cNvGrpSpPr/>
        <p:nvPr/>
      </p:nvGrpSpPr>
      <p:grpSpPr>
        <a:xfrm>
          <a:off x="0" y="0"/>
          <a:ext cx="0" cy="0"/>
          <a:chOff x="0" y="0"/>
          <a:chExt cx="0" cy="0"/>
        </a:xfrm>
      </p:grpSpPr>
      <p:sp>
        <p:nvSpPr>
          <p:cNvPr id="153" name="Google Shape;153;p30"/>
          <p:cNvSpPr txBox="1"/>
          <p:nvPr/>
        </p:nvSpPr>
        <p:spPr>
          <a:xfrm>
            <a:off x="345375" y="146975"/>
            <a:ext cx="2334600" cy="671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700">
                <a:solidFill>
                  <a:schemeClr val="lt1"/>
                </a:solidFill>
                <a:latin typeface="Proxima Nova"/>
                <a:ea typeface="Proxima Nova"/>
                <a:cs typeface="Proxima Nova"/>
                <a:sym typeface="Proxima Nova"/>
              </a:rPr>
              <a:t>CLF</a:t>
            </a:r>
            <a:r>
              <a:rPr lang="en" sz="2700">
                <a:solidFill>
                  <a:schemeClr val="lt1"/>
                </a:solidFill>
                <a:latin typeface="Proxima Nova"/>
                <a:ea typeface="Proxima Nova"/>
                <a:cs typeface="Proxima Nova"/>
                <a:sym typeface="Proxima Nova"/>
              </a:rPr>
              <a:t>: Paid</a:t>
            </a:r>
            <a:endParaRPr sz="2700">
              <a:solidFill>
                <a:schemeClr val="lt1"/>
              </a:solidFill>
              <a:latin typeface="Proxima Nova"/>
              <a:ea typeface="Proxima Nova"/>
              <a:cs typeface="Proxima Nova"/>
              <a:sym typeface="Proxima Nova"/>
            </a:endParaRPr>
          </a:p>
        </p:txBody>
      </p:sp>
      <p:pic>
        <p:nvPicPr>
          <p:cNvPr id="154" name="Google Shape;154;p30"/>
          <p:cNvPicPr preferRelativeResize="0"/>
          <p:nvPr/>
        </p:nvPicPr>
        <p:blipFill>
          <a:blip r:embed="rId3">
            <a:alphaModFix/>
          </a:blip>
          <a:stretch>
            <a:fillRect/>
          </a:stretch>
        </p:blipFill>
        <p:spPr>
          <a:xfrm>
            <a:off x="345375" y="3599000"/>
            <a:ext cx="4542499" cy="1385550"/>
          </a:xfrm>
          <a:prstGeom prst="rect">
            <a:avLst/>
          </a:prstGeom>
          <a:noFill/>
          <a:ln>
            <a:noFill/>
          </a:ln>
        </p:spPr>
      </p:pic>
      <p:pic>
        <p:nvPicPr>
          <p:cNvPr id="155" name="Google Shape;155;p30"/>
          <p:cNvPicPr preferRelativeResize="0"/>
          <p:nvPr/>
        </p:nvPicPr>
        <p:blipFill>
          <a:blip r:embed="rId4">
            <a:alphaModFix/>
          </a:blip>
          <a:stretch>
            <a:fillRect/>
          </a:stretch>
        </p:blipFill>
        <p:spPr>
          <a:xfrm>
            <a:off x="345375" y="910650"/>
            <a:ext cx="2156390" cy="1748300"/>
          </a:xfrm>
          <a:prstGeom prst="rect">
            <a:avLst/>
          </a:prstGeom>
          <a:noFill/>
          <a:ln>
            <a:noFill/>
          </a:ln>
        </p:spPr>
      </p:pic>
      <p:pic>
        <p:nvPicPr>
          <p:cNvPr id="156" name="Google Shape;156;p30"/>
          <p:cNvPicPr preferRelativeResize="0"/>
          <p:nvPr/>
        </p:nvPicPr>
        <p:blipFill>
          <a:blip r:embed="rId5">
            <a:alphaModFix/>
          </a:blip>
          <a:stretch>
            <a:fillRect/>
          </a:stretch>
        </p:blipFill>
        <p:spPr>
          <a:xfrm>
            <a:off x="6105125" y="401923"/>
            <a:ext cx="1657361" cy="2257025"/>
          </a:xfrm>
          <a:prstGeom prst="rect">
            <a:avLst/>
          </a:prstGeom>
          <a:noFill/>
          <a:ln>
            <a:noFill/>
          </a:ln>
        </p:spPr>
      </p:pic>
      <p:pic>
        <p:nvPicPr>
          <p:cNvPr id="157" name="Google Shape;157;p30"/>
          <p:cNvPicPr preferRelativeResize="0"/>
          <p:nvPr/>
        </p:nvPicPr>
        <p:blipFill>
          <a:blip r:embed="rId6">
            <a:alphaModFix/>
          </a:blip>
          <a:stretch>
            <a:fillRect/>
          </a:stretch>
        </p:blipFill>
        <p:spPr>
          <a:xfrm>
            <a:off x="2918293" y="401923"/>
            <a:ext cx="1685557" cy="2257025"/>
          </a:xfrm>
          <a:prstGeom prst="rect">
            <a:avLst/>
          </a:prstGeom>
          <a:noFill/>
          <a:ln>
            <a:noFill/>
          </a:ln>
        </p:spPr>
      </p:pic>
      <p:pic>
        <p:nvPicPr>
          <p:cNvPr id="158" name="Google Shape;158;p30"/>
          <p:cNvPicPr preferRelativeResize="0"/>
          <p:nvPr/>
        </p:nvPicPr>
        <p:blipFill>
          <a:blip r:embed="rId7">
            <a:alphaModFix/>
          </a:blip>
          <a:stretch>
            <a:fillRect/>
          </a:stretch>
        </p:blipFill>
        <p:spPr>
          <a:xfrm>
            <a:off x="4673625" y="405910"/>
            <a:ext cx="1205750" cy="2249041"/>
          </a:xfrm>
          <a:prstGeom prst="rect">
            <a:avLst/>
          </a:prstGeom>
          <a:noFill/>
          <a:ln>
            <a:noFill/>
          </a:ln>
        </p:spPr>
      </p:pic>
      <p:sp>
        <p:nvSpPr>
          <p:cNvPr id="159" name="Google Shape;159;p30"/>
          <p:cNvSpPr txBox="1"/>
          <p:nvPr/>
        </p:nvSpPr>
        <p:spPr>
          <a:xfrm>
            <a:off x="3987900" y="0"/>
            <a:ext cx="1168200" cy="29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lt1"/>
                </a:solidFill>
                <a:latin typeface="Proxima Nova"/>
                <a:ea typeface="Proxima Nova"/>
                <a:cs typeface="Proxima Nova"/>
                <a:sym typeface="Proxima Nova"/>
              </a:rPr>
              <a:t>Branded</a:t>
            </a:r>
            <a:endParaRPr sz="1800">
              <a:solidFill>
                <a:schemeClr val="lt1"/>
              </a:solidFill>
              <a:latin typeface="Proxima Nova"/>
              <a:ea typeface="Proxima Nova"/>
              <a:cs typeface="Proxima Nova"/>
              <a:sym typeface="Proxima Nova"/>
            </a:endParaRPr>
          </a:p>
        </p:txBody>
      </p:sp>
      <p:sp>
        <p:nvSpPr>
          <p:cNvPr id="160" name="Google Shape;160;p30"/>
          <p:cNvSpPr txBox="1"/>
          <p:nvPr/>
        </p:nvSpPr>
        <p:spPr>
          <a:xfrm>
            <a:off x="6914175" y="0"/>
            <a:ext cx="1542900" cy="29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lt1"/>
                </a:solidFill>
                <a:latin typeface="Proxima Nova"/>
                <a:ea typeface="Proxima Nova"/>
                <a:cs typeface="Proxima Nova"/>
                <a:sym typeface="Proxima Nova"/>
              </a:rPr>
              <a:t>Non-</a:t>
            </a:r>
            <a:r>
              <a:rPr lang="en" sz="1800">
                <a:solidFill>
                  <a:schemeClr val="lt1"/>
                </a:solidFill>
                <a:latin typeface="Proxima Nova"/>
                <a:ea typeface="Proxima Nova"/>
                <a:cs typeface="Proxima Nova"/>
                <a:sym typeface="Proxima Nova"/>
              </a:rPr>
              <a:t>Branded</a:t>
            </a:r>
            <a:endParaRPr sz="1800">
              <a:solidFill>
                <a:schemeClr val="lt1"/>
              </a:solidFill>
              <a:latin typeface="Proxima Nova"/>
              <a:ea typeface="Proxima Nova"/>
              <a:cs typeface="Proxima Nova"/>
              <a:sym typeface="Proxima Nova"/>
            </a:endParaRPr>
          </a:p>
        </p:txBody>
      </p:sp>
      <p:pic>
        <p:nvPicPr>
          <p:cNvPr id="161" name="Google Shape;161;p30"/>
          <p:cNvPicPr preferRelativeResize="0"/>
          <p:nvPr/>
        </p:nvPicPr>
        <p:blipFill rotWithShape="1">
          <a:blip r:embed="rId8">
            <a:alphaModFix/>
          </a:blip>
          <a:srcRect b="0" l="0" r="0" t="0"/>
          <a:stretch/>
        </p:blipFill>
        <p:spPr>
          <a:xfrm>
            <a:off x="494750" y="2963000"/>
            <a:ext cx="4109101" cy="636000"/>
          </a:xfrm>
          <a:prstGeom prst="rect">
            <a:avLst/>
          </a:prstGeom>
          <a:noFill/>
          <a:ln>
            <a:noFill/>
          </a:ln>
        </p:spPr>
      </p:pic>
      <p:sp>
        <p:nvSpPr>
          <p:cNvPr id="162" name="Google Shape;162;p30"/>
          <p:cNvSpPr txBox="1"/>
          <p:nvPr/>
        </p:nvSpPr>
        <p:spPr>
          <a:xfrm>
            <a:off x="5187425" y="2868325"/>
            <a:ext cx="3831900" cy="216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00">
                <a:solidFill>
                  <a:schemeClr val="lt1"/>
                </a:solidFill>
                <a:highlight>
                  <a:schemeClr val="dk1"/>
                </a:highlight>
                <a:latin typeface="Proxima Nova"/>
                <a:ea typeface="Proxima Nova"/>
                <a:cs typeface="Proxima Nova"/>
                <a:sym typeface="Proxima Nova"/>
              </a:rPr>
              <a:t>Paid metrics see steady increases MoM. </a:t>
            </a:r>
            <a:r>
              <a:rPr lang="en" sz="1000">
                <a:solidFill>
                  <a:schemeClr val="lt1"/>
                </a:solidFill>
                <a:highlight>
                  <a:schemeClr val="dk1"/>
                </a:highlight>
                <a:latin typeface="Proxima Nova"/>
                <a:ea typeface="Proxima Nova"/>
                <a:cs typeface="Proxima Nova"/>
                <a:sym typeface="Proxima Nova"/>
              </a:rPr>
              <a:t>Impressions</a:t>
            </a:r>
            <a:r>
              <a:rPr lang="en" sz="1000">
                <a:solidFill>
                  <a:schemeClr val="lt1"/>
                </a:solidFill>
                <a:highlight>
                  <a:schemeClr val="dk1"/>
                </a:highlight>
                <a:latin typeface="Proxima Nova"/>
                <a:ea typeface="Proxima Nova"/>
                <a:cs typeface="Proxima Nova"/>
                <a:sym typeface="Proxima Nova"/>
              </a:rPr>
              <a:t> show notable increases with conversions also showing steady increases. Non-branded keyword ‘retirement living’ saw the highest conversions, but many of the search terms contained mountain or lake related keywords. As we approach the fall season, ad copy will be changed to better reflect what people are searching for in an effort to boost ad </a:t>
            </a:r>
            <a:r>
              <a:rPr lang="en" sz="1000">
                <a:solidFill>
                  <a:schemeClr val="lt1"/>
                </a:solidFill>
                <a:highlight>
                  <a:schemeClr val="dk1"/>
                </a:highlight>
                <a:latin typeface="Proxima Nova"/>
                <a:ea typeface="Proxima Nova"/>
                <a:cs typeface="Proxima Nova"/>
                <a:sym typeface="Proxima Nova"/>
              </a:rPr>
              <a:t>relevance</a:t>
            </a:r>
            <a:r>
              <a:rPr lang="en" sz="1000">
                <a:solidFill>
                  <a:schemeClr val="lt1"/>
                </a:solidFill>
                <a:highlight>
                  <a:schemeClr val="dk1"/>
                </a:highlight>
                <a:latin typeface="Proxima Nova"/>
                <a:ea typeface="Proxima Nova"/>
                <a:cs typeface="Proxima Nova"/>
                <a:sym typeface="Proxima Nova"/>
              </a:rPr>
              <a:t> and CTR:</a:t>
            </a:r>
            <a:endParaRPr sz="1000">
              <a:solidFill>
                <a:schemeClr val="lt1"/>
              </a:solidFill>
              <a:highlight>
                <a:schemeClr val="dk1"/>
              </a:highlight>
              <a:latin typeface="Proxima Nova"/>
              <a:ea typeface="Proxima Nova"/>
              <a:cs typeface="Proxima Nova"/>
              <a:sym typeface="Proxima Nova"/>
            </a:endParaRPr>
          </a:p>
          <a:p>
            <a:pPr indent="0" lvl="0" marL="0" rtl="0" algn="l">
              <a:spcBef>
                <a:spcPts val="0"/>
              </a:spcBef>
              <a:spcAft>
                <a:spcPts val="0"/>
              </a:spcAft>
              <a:buNone/>
            </a:pPr>
            <a:r>
              <a:t/>
            </a:r>
            <a:endParaRPr sz="1000">
              <a:solidFill>
                <a:schemeClr val="lt1"/>
              </a:solidFill>
              <a:highlight>
                <a:schemeClr val="dk1"/>
              </a:highlight>
              <a:latin typeface="Proxima Nova"/>
              <a:ea typeface="Proxima Nova"/>
              <a:cs typeface="Proxima Nova"/>
              <a:sym typeface="Proxima Nova"/>
            </a:endParaRPr>
          </a:p>
          <a:p>
            <a:pPr indent="0" lvl="0" marL="0" rtl="0" algn="l">
              <a:spcBef>
                <a:spcPts val="0"/>
              </a:spcBef>
              <a:spcAft>
                <a:spcPts val="0"/>
              </a:spcAft>
              <a:buNone/>
            </a:pPr>
            <a:r>
              <a:rPr lang="en" sz="1000" u="sng">
                <a:solidFill>
                  <a:schemeClr val="lt1"/>
                </a:solidFill>
                <a:highlight>
                  <a:schemeClr val="dk1"/>
                </a:highlight>
                <a:latin typeface="Proxima Nova"/>
                <a:ea typeface="Proxima Nova"/>
                <a:cs typeface="Proxima Nova"/>
                <a:sym typeface="Proxima Nova"/>
              </a:rPr>
              <a:t>Mountain Cabins For Sale</a:t>
            </a:r>
            <a:br>
              <a:rPr lang="en" sz="1000" u="sng">
                <a:solidFill>
                  <a:schemeClr val="lt1"/>
                </a:solidFill>
                <a:highlight>
                  <a:schemeClr val="dk1"/>
                </a:highlight>
                <a:latin typeface="Proxima Nova"/>
                <a:ea typeface="Proxima Nova"/>
                <a:cs typeface="Proxima Nova"/>
                <a:sym typeface="Proxima Nova"/>
              </a:rPr>
            </a:br>
            <a:r>
              <a:rPr lang="en" sz="1000" u="sng">
                <a:solidFill>
                  <a:schemeClr val="lt1"/>
                </a:solidFill>
                <a:highlight>
                  <a:schemeClr val="dk1"/>
                </a:highlight>
                <a:latin typeface="Proxima Nova"/>
                <a:ea typeface="Proxima Nova"/>
                <a:cs typeface="Proxima Nova"/>
                <a:sym typeface="Proxima Nova"/>
              </a:rPr>
              <a:t>Lake Homes For Sale in SC</a:t>
            </a:r>
            <a:endParaRPr sz="1000" u="sng">
              <a:solidFill>
                <a:schemeClr val="lt1"/>
              </a:solidFill>
              <a:highlight>
                <a:schemeClr val="dk1"/>
              </a:highlight>
              <a:latin typeface="Proxima Nova"/>
              <a:ea typeface="Proxima Nova"/>
              <a:cs typeface="Proxima Nova"/>
              <a:sym typeface="Proxima Nova"/>
            </a:endParaRPr>
          </a:p>
          <a:p>
            <a:pPr indent="0" lvl="0" marL="0" rtl="0" algn="l">
              <a:spcBef>
                <a:spcPts val="0"/>
              </a:spcBef>
              <a:spcAft>
                <a:spcPts val="0"/>
              </a:spcAft>
              <a:buNone/>
            </a:pPr>
            <a:r>
              <a:t/>
            </a:r>
            <a:endParaRPr sz="1000">
              <a:solidFill>
                <a:schemeClr val="lt1"/>
              </a:solidFill>
              <a:highlight>
                <a:schemeClr val="dk1"/>
              </a:highlight>
              <a:latin typeface="Proxima Nova"/>
              <a:ea typeface="Proxima Nova"/>
              <a:cs typeface="Proxima Nova"/>
              <a:sym typeface="Proxima Nova"/>
            </a:endParaRPr>
          </a:p>
          <a:p>
            <a:pPr indent="0" lvl="0" marL="0" rtl="0" algn="l">
              <a:spcBef>
                <a:spcPts val="0"/>
              </a:spcBef>
              <a:spcAft>
                <a:spcPts val="0"/>
              </a:spcAft>
              <a:buNone/>
            </a:pPr>
            <a:r>
              <a:rPr lang="en" sz="1000">
                <a:solidFill>
                  <a:schemeClr val="lt1"/>
                </a:solidFill>
                <a:highlight>
                  <a:schemeClr val="dk1"/>
                </a:highlight>
                <a:latin typeface="Proxima Nova"/>
                <a:ea typeface="Proxima Nova"/>
                <a:cs typeface="Proxima Nova"/>
                <a:sym typeface="Proxima Nova"/>
              </a:rPr>
              <a:t>Notably, mobile devices saw almost 50% of conversions.</a:t>
            </a:r>
            <a:endParaRPr sz="1000">
              <a:solidFill>
                <a:schemeClr val="lt1"/>
              </a:solidFill>
              <a:highlight>
                <a:schemeClr val="dk1"/>
              </a:highlight>
              <a:latin typeface="Proxima Nova"/>
              <a:ea typeface="Proxima Nova"/>
              <a:cs typeface="Proxima Nova"/>
              <a:sym typeface="Proxima Nova"/>
            </a:endParaRPr>
          </a:p>
        </p:txBody>
      </p:sp>
      <p:pic>
        <p:nvPicPr>
          <p:cNvPr id="163" name="Google Shape;163;p30"/>
          <p:cNvPicPr preferRelativeResize="0"/>
          <p:nvPr/>
        </p:nvPicPr>
        <p:blipFill>
          <a:blip r:embed="rId9">
            <a:alphaModFix/>
          </a:blip>
          <a:stretch>
            <a:fillRect/>
          </a:stretch>
        </p:blipFill>
        <p:spPr>
          <a:xfrm>
            <a:off x="7825707" y="401925"/>
            <a:ext cx="1286443" cy="2257025"/>
          </a:xfrm>
          <a:prstGeom prst="rect">
            <a:avLst/>
          </a:prstGeom>
          <a:noFill/>
          <a:ln>
            <a:noFill/>
          </a:ln>
        </p:spPr>
      </p:pic>
      <p:sp>
        <p:nvSpPr>
          <p:cNvPr id="164" name="Google Shape;164;p30"/>
          <p:cNvSpPr txBox="1"/>
          <p:nvPr/>
        </p:nvSpPr>
        <p:spPr>
          <a:xfrm>
            <a:off x="437400" y="2706225"/>
            <a:ext cx="1205700" cy="34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roxima Nova"/>
                <a:ea typeface="Proxima Nova"/>
                <a:cs typeface="Proxima Nova"/>
                <a:sym typeface="Proxima Nova"/>
              </a:rPr>
              <a:t>MoM Comparison</a:t>
            </a:r>
            <a:endParaRPr sz="1000">
              <a:solidFill>
                <a:schemeClr val="lt1"/>
              </a:solidFill>
              <a:latin typeface="Proxima Nova"/>
              <a:ea typeface="Proxima Nova"/>
              <a:cs typeface="Proxima Nova"/>
              <a:sym typeface="Proxima Nova"/>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68" name="Shape 168"/>
        <p:cNvGrpSpPr/>
        <p:nvPr/>
      </p:nvGrpSpPr>
      <p:grpSpPr>
        <a:xfrm>
          <a:off x="0" y="0"/>
          <a:ext cx="0" cy="0"/>
          <a:chOff x="0" y="0"/>
          <a:chExt cx="0" cy="0"/>
        </a:xfrm>
      </p:grpSpPr>
      <p:sp>
        <p:nvSpPr>
          <p:cNvPr id="169" name="Google Shape;169;p31"/>
          <p:cNvSpPr/>
          <p:nvPr/>
        </p:nvSpPr>
        <p:spPr>
          <a:xfrm>
            <a:off x="562575" y="1329650"/>
            <a:ext cx="1505100" cy="935700"/>
          </a:xfrm>
          <a:prstGeom prst="rect">
            <a:avLst/>
          </a:prstGeom>
          <a:solidFill>
            <a:srgbClr val="A4C2F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0" name="Google Shape;170;p31"/>
          <p:cNvSpPr txBox="1"/>
          <p:nvPr/>
        </p:nvSpPr>
        <p:spPr>
          <a:xfrm>
            <a:off x="111750" y="169425"/>
            <a:ext cx="4572000" cy="59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400">
                <a:solidFill>
                  <a:schemeClr val="lt1"/>
                </a:solidFill>
                <a:latin typeface="Merriweather"/>
                <a:ea typeface="Merriweather"/>
                <a:cs typeface="Merriweather"/>
                <a:sym typeface="Merriweather"/>
              </a:rPr>
              <a:t>CLF</a:t>
            </a:r>
            <a:r>
              <a:rPr lang="en" sz="2400">
                <a:solidFill>
                  <a:schemeClr val="lt1"/>
                </a:solidFill>
                <a:latin typeface="Merriweather"/>
                <a:ea typeface="Merriweather"/>
                <a:cs typeface="Merriweather"/>
                <a:sym typeface="Merriweather"/>
              </a:rPr>
              <a:t>: Organic Users &amp; Traffic</a:t>
            </a:r>
            <a:endParaRPr sz="2400">
              <a:solidFill>
                <a:schemeClr val="lt1"/>
              </a:solidFill>
              <a:latin typeface="Merriweather"/>
              <a:ea typeface="Merriweather"/>
              <a:cs typeface="Merriweather"/>
              <a:sym typeface="Merriweather"/>
            </a:endParaRPr>
          </a:p>
        </p:txBody>
      </p:sp>
      <p:pic>
        <p:nvPicPr>
          <p:cNvPr id="171" name="Google Shape;171;p31"/>
          <p:cNvPicPr preferRelativeResize="0"/>
          <p:nvPr/>
        </p:nvPicPr>
        <p:blipFill>
          <a:blip r:embed="rId3">
            <a:alphaModFix/>
          </a:blip>
          <a:stretch>
            <a:fillRect/>
          </a:stretch>
        </p:blipFill>
        <p:spPr>
          <a:xfrm>
            <a:off x="2067866" y="1330900"/>
            <a:ext cx="4690285" cy="935708"/>
          </a:xfrm>
          <a:prstGeom prst="rect">
            <a:avLst/>
          </a:prstGeom>
          <a:noFill/>
          <a:ln>
            <a:noFill/>
          </a:ln>
        </p:spPr>
      </p:pic>
      <p:sp>
        <p:nvSpPr>
          <p:cNvPr id="172" name="Google Shape;172;p31"/>
          <p:cNvSpPr txBox="1"/>
          <p:nvPr/>
        </p:nvSpPr>
        <p:spPr>
          <a:xfrm>
            <a:off x="255700" y="918063"/>
            <a:ext cx="5224800" cy="32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lt1"/>
                </a:solidFill>
                <a:latin typeface="Proxima Nova"/>
                <a:ea typeface="Proxima Nova"/>
                <a:cs typeface="Proxima Nova"/>
                <a:sym typeface="Proxima Nova"/>
              </a:rPr>
              <a:t>YoY Comparison of Organic traffic</a:t>
            </a:r>
            <a:endParaRPr b="1">
              <a:solidFill>
                <a:schemeClr val="lt1"/>
              </a:solidFill>
              <a:latin typeface="Proxima Nova"/>
              <a:ea typeface="Proxima Nova"/>
              <a:cs typeface="Proxima Nova"/>
              <a:sym typeface="Proxima Nova"/>
            </a:endParaRPr>
          </a:p>
        </p:txBody>
      </p:sp>
      <p:sp>
        <p:nvSpPr>
          <p:cNvPr id="173" name="Google Shape;173;p31"/>
          <p:cNvSpPr txBox="1"/>
          <p:nvPr/>
        </p:nvSpPr>
        <p:spPr>
          <a:xfrm>
            <a:off x="760510" y="1608050"/>
            <a:ext cx="1109400" cy="3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500">
                <a:solidFill>
                  <a:schemeClr val="dk1"/>
                </a:solidFill>
                <a:latin typeface="Proxima Nova"/>
                <a:ea typeface="Proxima Nova"/>
                <a:cs typeface="Proxima Nova"/>
                <a:sym typeface="Proxima Nova"/>
              </a:rPr>
              <a:t>Listings</a:t>
            </a:r>
            <a:endParaRPr b="1" sz="1500">
              <a:solidFill>
                <a:schemeClr val="dk1"/>
              </a:solidFill>
              <a:latin typeface="Proxima Nova"/>
              <a:ea typeface="Proxima Nova"/>
              <a:cs typeface="Proxima Nova"/>
              <a:sym typeface="Proxima Nova"/>
            </a:endParaRPr>
          </a:p>
        </p:txBody>
      </p:sp>
      <p:sp>
        <p:nvSpPr>
          <p:cNvPr id="174" name="Google Shape;174;p31"/>
          <p:cNvSpPr/>
          <p:nvPr/>
        </p:nvSpPr>
        <p:spPr>
          <a:xfrm>
            <a:off x="562575" y="2381474"/>
            <a:ext cx="1505100" cy="935700"/>
          </a:xfrm>
          <a:prstGeom prst="rect">
            <a:avLst/>
          </a:prstGeom>
          <a:solidFill>
            <a:srgbClr val="A4C2F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5" name="Google Shape;175;p31"/>
          <p:cNvSpPr txBox="1"/>
          <p:nvPr/>
        </p:nvSpPr>
        <p:spPr>
          <a:xfrm>
            <a:off x="600229" y="2646196"/>
            <a:ext cx="1378500" cy="3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500">
                <a:solidFill>
                  <a:schemeClr val="dk1"/>
                </a:solidFill>
                <a:latin typeface="Proxima Nova"/>
                <a:ea typeface="Proxima Nova"/>
                <a:cs typeface="Proxima Nova"/>
                <a:sym typeface="Proxima Nova"/>
              </a:rPr>
              <a:t>Communities</a:t>
            </a:r>
            <a:endParaRPr b="1" sz="1500">
              <a:solidFill>
                <a:schemeClr val="dk1"/>
              </a:solidFill>
              <a:latin typeface="Proxima Nova"/>
              <a:ea typeface="Proxima Nova"/>
              <a:cs typeface="Proxima Nova"/>
              <a:sym typeface="Proxima Nova"/>
            </a:endParaRPr>
          </a:p>
        </p:txBody>
      </p:sp>
      <p:pic>
        <p:nvPicPr>
          <p:cNvPr id="176" name="Google Shape;176;p31"/>
          <p:cNvPicPr preferRelativeResize="0"/>
          <p:nvPr/>
        </p:nvPicPr>
        <p:blipFill>
          <a:blip r:embed="rId4">
            <a:alphaModFix/>
          </a:blip>
          <a:stretch>
            <a:fillRect/>
          </a:stretch>
        </p:blipFill>
        <p:spPr>
          <a:xfrm>
            <a:off x="2067800" y="2381468"/>
            <a:ext cx="4690284" cy="935709"/>
          </a:xfrm>
          <a:prstGeom prst="rect">
            <a:avLst/>
          </a:prstGeom>
          <a:noFill/>
          <a:ln>
            <a:noFill/>
          </a:ln>
        </p:spPr>
      </p:pic>
      <p:sp>
        <p:nvSpPr>
          <p:cNvPr id="177" name="Google Shape;177;p31"/>
          <p:cNvSpPr/>
          <p:nvPr/>
        </p:nvSpPr>
        <p:spPr>
          <a:xfrm>
            <a:off x="562575" y="3433298"/>
            <a:ext cx="1505100" cy="935700"/>
          </a:xfrm>
          <a:prstGeom prst="rect">
            <a:avLst/>
          </a:prstGeom>
          <a:solidFill>
            <a:srgbClr val="A4C2F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8" name="Google Shape;178;p31"/>
          <p:cNvSpPr txBox="1"/>
          <p:nvPr/>
        </p:nvSpPr>
        <p:spPr>
          <a:xfrm>
            <a:off x="600229" y="3698020"/>
            <a:ext cx="1378500" cy="3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500">
                <a:solidFill>
                  <a:schemeClr val="dk1"/>
                </a:solidFill>
                <a:latin typeface="Proxima Nova"/>
                <a:ea typeface="Proxima Nova"/>
                <a:cs typeface="Proxima Nova"/>
                <a:sym typeface="Proxima Nova"/>
              </a:rPr>
              <a:t>Real Estate</a:t>
            </a:r>
            <a:endParaRPr b="1" sz="1500">
              <a:solidFill>
                <a:schemeClr val="dk1"/>
              </a:solidFill>
              <a:latin typeface="Proxima Nova"/>
              <a:ea typeface="Proxima Nova"/>
              <a:cs typeface="Proxima Nova"/>
              <a:sym typeface="Proxima Nova"/>
            </a:endParaRPr>
          </a:p>
        </p:txBody>
      </p:sp>
      <p:pic>
        <p:nvPicPr>
          <p:cNvPr id="179" name="Google Shape;179;p31"/>
          <p:cNvPicPr preferRelativeResize="0"/>
          <p:nvPr/>
        </p:nvPicPr>
        <p:blipFill>
          <a:blip r:embed="rId5">
            <a:alphaModFix/>
          </a:blip>
          <a:stretch>
            <a:fillRect/>
          </a:stretch>
        </p:blipFill>
        <p:spPr>
          <a:xfrm>
            <a:off x="2067800" y="3433292"/>
            <a:ext cx="4690283" cy="935708"/>
          </a:xfrm>
          <a:prstGeom prst="rect">
            <a:avLst/>
          </a:prstGeom>
          <a:noFill/>
          <a:ln>
            <a:noFill/>
          </a:ln>
        </p:spPr>
      </p:pic>
      <p:sp>
        <p:nvSpPr>
          <p:cNvPr id="180" name="Google Shape;180;p31"/>
          <p:cNvSpPr txBox="1"/>
          <p:nvPr/>
        </p:nvSpPr>
        <p:spPr>
          <a:xfrm>
            <a:off x="6847150" y="1329700"/>
            <a:ext cx="2175900" cy="3039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lt1"/>
                </a:solidFill>
                <a:latin typeface="Proxima Nova"/>
                <a:ea typeface="Proxima Nova"/>
                <a:cs typeface="Proxima Nova"/>
                <a:sym typeface="Proxima Nova"/>
              </a:rPr>
              <a:t>Summary:</a:t>
            </a:r>
            <a:endParaRPr b="1">
              <a:solidFill>
                <a:schemeClr val="lt1"/>
              </a:solidFill>
              <a:latin typeface="Proxima Nova"/>
              <a:ea typeface="Proxima Nova"/>
              <a:cs typeface="Proxima Nova"/>
              <a:sym typeface="Proxima Nova"/>
            </a:endParaRPr>
          </a:p>
          <a:p>
            <a:pPr indent="-304800" lvl="0" marL="457200" rtl="0" algn="l">
              <a:spcBef>
                <a:spcPts val="0"/>
              </a:spcBef>
              <a:spcAft>
                <a:spcPts val="0"/>
              </a:spcAft>
              <a:buClr>
                <a:schemeClr val="lt1"/>
              </a:buClr>
              <a:buSzPts val="1200"/>
              <a:buFont typeface="Proxima Nova"/>
              <a:buChar char="●"/>
            </a:pPr>
            <a:r>
              <a:rPr lang="en" sz="1200">
                <a:solidFill>
                  <a:schemeClr val="lt1"/>
                </a:solidFill>
                <a:latin typeface="Proxima Nova"/>
                <a:ea typeface="Proxima Nova"/>
                <a:cs typeface="Proxima Nova"/>
                <a:sym typeface="Proxima Nova"/>
              </a:rPr>
              <a:t>Property</a:t>
            </a:r>
            <a:r>
              <a:rPr lang="en" sz="1200">
                <a:solidFill>
                  <a:schemeClr val="lt1"/>
                </a:solidFill>
                <a:latin typeface="Proxima Nova"/>
                <a:ea typeface="Proxima Nova"/>
                <a:cs typeface="Proxima Nova"/>
                <a:sym typeface="Proxima Nova"/>
              </a:rPr>
              <a:t> Listing traffic from </a:t>
            </a:r>
            <a:r>
              <a:rPr lang="en" sz="1200">
                <a:solidFill>
                  <a:schemeClr val="lt1"/>
                </a:solidFill>
                <a:latin typeface="Proxima Nova"/>
                <a:ea typeface="Proxima Nova"/>
                <a:cs typeface="Proxima Nova"/>
                <a:sym typeface="Proxima Nova"/>
              </a:rPr>
              <a:t>organic</a:t>
            </a:r>
            <a:r>
              <a:rPr lang="en" sz="1200">
                <a:solidFill>
                  <a:schemeClr val="lt1"/>
                </a:solidFill>
                <a:latin typeface="Proxima Nova"/>
                <a:ea typeface="Proxima Nova"/>
                <a:cs typeface="Proxima Nova"/>
                <a:sym typeface="Proxima Nova"/>
              </a:rPr>
              <a:t> sources is up significantly in % terms.</a:t>
            </a:r>
            <a:endParaRPr sz="1200">
              <a:solidFill>
                <a:schemeClr val="lt1"/>
              </a:solidFill>
              <a:latin typeface="Proxima Nova"/>
              <a:ea typeface="Proxima Nova"/>
              <a:cs typeface="Proxima Nova"/>
              <a:sym typeface="Proxima Nova"/>
            </a:endParaRPr>
          </a:p>
          <a:p>
            <a:pPr indent="-304800" lvl="0" marL="457200" rtl="0" algn="l">
              <a:spcBef>
                <a:spcPts val="0"/>
              </a:spcBef>
              <a:spcAft>
                <a:spcPts val="0"/>
              </a:spcAft>
              <a:buClr>
                <a:schemeClr val="lt1"/>
              </a:buClr>
              <a:buSzPts val="1200"/>
              <a:buFont typeface="Proxima Nova"/>
              <a:buChar char="●"/>
            </a:pPr>
            <a:r>
              <a:rPr lang="en" sz="1200">
                <a:solidFill>
                  <a:schemeClr val="lt1"/>
                </a:solidFill>
                <a:latin typeface="Proxima Nova"/>
                <a:ea typeface="Proxima Nova"/>
                <a:cs typeface="Proxima Nova"/>
                <a:sym typeface="Proxima Nova"/>
              </a:rPr>
              <a:t>Community</a:t>
            </a:r>
            <a:r>
              <a:rPr lang="en" sz="1200">
                <a:solidFill>
                  <a:schemeClr val="lt1"/>
                </a:solidFill>
                <a:latin typeface="Proxima Nova"/>
                <a:ea typeface="Proxima Nova"/>
                <a:cs typeface="Proxima Nova"/>
                <a:sym typeface="Proxima Nova"/>
              </a:rPr>
              <a:t> page and general Real Estate page views are lagging due to decreases in total impressions and CTR, respectively</a:t>
            </a:r>
            <a:endParaRPr sz="1200">
              <a:solidFill>
                <a:schemeClr val="lt1"/>
              </a:solidFill>
              <a:latin typeface="Proxima Nova"/>
              <a:ea typeface="Proxima Nova"/>
              <a:cs typeface="Proxima Nova"/>
              <a:sym typeface="Proxima Nova"/>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84" name="Shape 184"/>
        <p:cNvGrpSpPr/>
        <p:nvPr/>
      </p:nvGrpSpPr>
      <p:grpSpPr>
        <a:xfrm>
          <a:off x="0" y="0"/>
          <a:ext cx="0" cy="0"/>
          <a:chOff x="0" y="0"/>
          <a:chExt cx="0" cy="0"/>
        </a:xfrm>
      </p:grpSpPr>
      <p:sp>
        <p:nvSpPr>
          <p:cNvPr id="185" name="Google Shape;185;p32"/>
          <p:cNvSpPr txBox="1"/>
          <p:nvPr/>
        </p:nvSpPr>
        <p:spPr>
          <a:xfrm>
            <a:off x="111750" y="169425"/>
            <a:ext cx="4572000" cy="59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400">
                <a:solidFill>
                  <a:schemeClr val="lt1"/>
                </a:solidFill>
                <a:latin typeface="Merriweather"/>
                <a:ea typeface="Merriweather"/>
                <a:cs typeface="Merriweather"/>
                <a:sym typeface="Merriweather"/>
              </a:rPr>
              <a:t>CLF: Organic Users &amp; Traffic</a:t>
            </a:r>
            <a:endParaRPr sz="2400">
              <a:solidFill>
                <a:schemeClr val="lt1"/>
              </a:solidFill>
              <a:latin typeface="Merriweather"/>
              <a:ea typeface="Merriweather"/>
              <a:cs typeface="Merriweather"/>
              <a:sym typeface="Merriweather"/>
            </a:endParaRPr>
          </a:p>
        </p:txBody>
      </p:sp>
      <p:pic>
        <p:nvPicPr>
          <p:cNvPr id="186" name="Google Shape;186;p32"/>
          <p:cNvPicPr preferRelativeResize="0"/>
          <p:nvPr/>
        </p:nvPicPr>
        <p:blipFill>
          <a:blip r:embed="rId3">
            <a:alphaModFix/>
          </a:blip>
          <a:stretch>
            <a:fillRect/>
          </a:stretch>
        </p:blipFill>
        <p:spPr>
          <a:xfrm>
            <a:off x="4931275" y="2544800"/>
            <a:ext cx="3861825" cy="2270350"/>
          </a:xfrm>
          <a:prstGeom prst="rect">
            <a:avLst/>
          </a:prstGeom>
          <a:noFill/>
          <a:ln>
            <a:noFill/>
          </a:ln>
        </p:spPr>
      </p:pic>
      <p:pic>
        <p:nvPicPr>
          <p:cNvPr id="187" name="Google Shape;187;p32"/>
          <p:cNvPicPr preferRelativeResize="0"/>
          <p:nvPr/>
        </p:nvPicPr>
        <p:blipFill rotWithShape="1">
          <a:blip r:embed="rId4">
            <a:alphaModFix/>
          </a:blip>
          <a:srcRect b="0" l="79091" r="0" t="0"/>
          <a:stretch/>
        </p:blipFill>
        <p:spPr>
          <a:xfrm>
            <a:off x="2404338" y="2751300"/>
            <a:ext cx="998099" cy="2123475"/>
          </a:xfrm>
          <a:prstGeom prst="rect">
            <a:avLst/>
          </a:prstGeom>
          <a:noFill/>
          <a:ln>
            <a:noFill/>
          </a:ln>
        </p:spPr>
      </p:pic>
      <p:pic>
        <p:nvPicPr>
          <p:cNvPr id="188" name="Google Shape;188;p32"/>
          <p:cNvPicPr preferRelativeResize="0"/>
          <p:nvPr/>
        </p:nvPicPr>
        <p:blipFill rotWithShape="1">
          <a:blip r:embed="rId4">
            <a:alphaModFix/>
          </a:blip>
          <a:srcRect b="0" l="0" r="66159" t="0"/>
          <a:stretch/>
        </p:blipFill>
        <p:spPr>
          <a:xfrm>
            <a:off x="788925" y="2751300"/>
            <a:ext cx="1615425" cy="2123475"/>
          </a:xfrm>
          <a:prstGeom prst="rect">
            <a:avLst/>
          </a:prstGeom>
          <a:noFill/>
          <a:ln>
            <a:noFill/>
          </a:ln>
        </p:spPr>
      </p:pic>
      <p:pic>
        <p:nvPicPr>
          <p:cNvPr id="189" name="Google Shape;189;p32"/>
          <p:cNvPicPr preferRelativeResize="0"/>
          <p:nvPr/>
        </p:nvPicPr>
        <p:blipFill>
          <a:blip r:embed="rId5">
            <a:alphaModFix/>
          </a:blip>
          <a:stretch>
            <a:fillRect/>
          </a:stretch>
        </p:blipFill>
        <p:spPr>
          <a:xfrm>
            <a:off x="4683751" y="136575"/>
            <a:ext cx="4356850" cy="375729"/>
          </a:xfrm>
          <a:prstGeom prst="rect">
            <a:avLst/>
          </a:prstGeom>
          <a:noFill/>
          <a:ln>
            <a:noFill/>
          </a:ln>
        </p:spPr>
      </p:pic>
      <p:sp>
        <p:nvSpPr>
          <p:cNvPr id="190" name="Google Shape;190;p32"/>
          <p:cNvSpPr txBox="1"/>
          <p:nvPr/>
        </p:nvSpPr>
        <p:spPr>
          <a:xfrm>
            <a:off x="4683750" y="1188950"/>
            <a:ext cx="4356900" cy="127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lt1"/>
                </a:solidFill>
                <a:latin typeface="Proxima Nova"/>
                <a:ea typeface="Proxima Nova"/>
                <a:cs typeface="Proxima Nova"/>
                <a:sym typeface="Proxima Nova"/>
              </a:rPr>
              <a:t>“Blue ridge” related keywords such as “blue ridge mountains” saw a large decrease in both impressions and clicks. Generic keywords saw a large dip in comparison to branded.</a:t>
            </a:r>
            <a:endParaRPr sz="1200">
              <a:solidFill>
                <a:schemeClr val="lt1"/>
              </a:solidFill>
              <a:latin typeface="Proxima Nova"/>
              <a:ea typeface="Proxima Nova"/>
              <a:cs typeface="Proxima Nova"/>
              <a:sym typeface="Proxima Nova"/>
            </a:endParaRPr>
          </a:p>
        </p:txBody>
      </p:sp>
      <p:pic>
        <p:nvPicPr>
          <p:cNvPr id="191" name="Google Shape;191;p32"/>
          <p:cNvPicPr preferRelativeResize="0"/>
          <p:nvPr/>
        </p:nvPicPr>
        <p:blipFill>
          <a:blip r:embed="rId6">
            <a:alphaModFix/>
          </a:blip>
          <a:stretch>
            <a:fillRect/>
          </a:stretch>
        </p:blipFill>
        <p:spPr>
          <a:xfrm>
            <a:off x="4683751" y="512300"/>
            <a:ext cx="4356850" cy="592800"/>
          </a:xfrm>
          <a:prstGeom prst="rect">
            <a:avLst/>
          </a:prstGeom>
          <a:noFill/>
          <a:ln>
            <a:noFill/>
          </a:ln>
        </p:spPr>
      </p:pic>
      <p:pic>
        <p:nvPicPr>
          <p:cNvPr id="192" name="Google Shape;192;p32"/>
          <p:cNvPicPr preferRelativeResize="0"/>
          <p:nvPr/>
        </p:nvPicPr>
        <p:blipFill rotWithShape="1">
          <a:blip r:embed="rId7">
            <a:alphaModFix/>
          </a:blip>
          <a:srcRect b="0" l="1302" r="-9" t="0"/>
          <a:stretch/>
        </p:blipFill>
        <p:spPr>
          <a:xfrm>
            <a:off x="314600" y="930450"/>
            <a:ext cx="4166301" cy="9035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96" name="Shape 196"/>
        <p:cNvGrpSpPr/>
        <p:nvPr/>
      </p:nvGrpSpPr>
      <p:grpSpPr>
        <a:xfrm>
          <a:off x="0" y="0"/>
          <a:ext cx="0" cy="0"/>
          <a:chOff x="0" y="0"/>
          <a:chExt cx="0" cy="0"/>
        </a:xfrm>
      </p:grpSpPr>
      <p:sp>
        <p:nvSpPr>
          <p:cNvPr id="197" name="Google Shape;197;p33"/>
          <p:cNvSpPr txBox="1"/>
          <p:nvPr/>
        </p:nvSpPr>
        <p:spPr>
          <a:xfrm>
            <a:off x="335725" y="106200"/>
            <a:ext cx="3457800" cy="60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300">
                <a:solidFill>
                  <a:schemeClr val="lt1"/>
                </a:solidFill>
                <a:latin typeface="Merriweather"/>
                <a:ea typeface="Merriweather"/>
                <a:cs typeface="Merriweather"/>
                <a:sym typeface="Merriweather"/>
              </a:rPr>
              <a:t>CLF</a:t>
            </a:r>
            <a:r>
              <a:rPr lang="en" sz="2300">
                <a:solidFill>
                  <a:schemeClr val="lt1"/>
                </a:solidFill>
                <a:latin typeface="Merriweather"/>
                <a:ea typeface="Merriweather"/>
                <a:cs typeface="Merriweather"/>
                <a:sym typeface="Merriweather"/>
              </a:rPr>
              <a:t>: Takeaways</a:t>
            </a:r>
            <a:endParaRPr sz="2300">
              <a:solidFill>
                <a:schemeClr val="lt1"/>
              </a:solidFill>
              <a:latin typeface="Merriweather"/>
              <a:ea typeface="Merriweather"/>
              <a:cs typeface="Merriweather"/>
              <a:sym typeface="Merriweather"/>
            </a:endParaRPr>
          </a:p>
        </p:txBody>
      </p:sp>
      <p:sp>
        <p:nvSpPr>
          <p:cNvPr id="198" name="Google Shape;198;p33"/>
          <p:cNvSpPr txBox="1"/>
          <p:nvPr/>
        </p:nvSpPr>
        <p:spPr>
          <a:xfrm>
            <a:off x="87625" y="558100"/>
            <a:ext cx="8924100" cy="4132800"/>
          </a:xfrm>
          <a:prstGeom prst="rect">
            <a:avLst/>
          </a:prstGeom>
          <a:noFill/>
          <a:ln>
            <a:noFill/>
          </a:ln>
        </p:spPr>
        <p:txBody>
          <a:bodyPr anchorCtr="0" anchor="t" bIns="91425" lIns="91425" spcFirstLastPara="1" rIns="91425" wrap="square" tIns="91425">
            <a:spAutoFit/>
          </a:bodyPr>
          <a:lstStyle/>
          <a:p>
            <a:pPr indent="-288925" lvl="0" marL="457200" rtl="0" algn="l">
              <a:spcBef>
                <a:spcPts val="0"/>
              </a:spcBef>
              <a:spcAft>
                <a:spcPts val="0"/>
              </a:spcAft>
              <a:buClr>
                <a:schemeClr val="lt1"/>
              </a:buClr>
              <a:buSzPts val="950"/>
              <a:buFont typeface="Proxima Nova"/>
              <a:buChar char="●"/>
            </a:pPr>
            <a:r>
              <a:rPr lang="en" sz="950">
                <a:solidFill>
                  <a:schemeClr val="lt1"/>
                </a:solidFill>
                <a:latin typeface="Proxima Nova"/>
                <a:ea typeface="Proxima Nova"/>
                <a:cs typeface="Proxima Nova"/>
                <a:sym typeface="Proxima Nova"/>
              </a:rPr>
              <a:t>Overall organic search traffic is down, but this seems to be largely driven by declining performance for </a:t>
            </a:r>
            <a:r>
              <a:rPr lang="en" sz="950">
                <a:solidFill>
                  <a:schemeClr val="lt1"/>
                </a:solidFill>
                <a:latin typeface="Proxima Nova"/>
                <a:ea typeface="Proxima Nova"/>
                <a:cs typeface="Proxima Nova"/>
                <a:sym typeface="Proxima Nova"/>
              </a:rPr>
              <a:t>ancillary</a:t>
            </a:r>
            <a:r>
              <a:rPr lang="en" sz="950">
                <a:solidFill>
                  <a:schemeClr val="lt1"/>
                </a:solidFill>
                <a:latin typeface="Proxima Nova"/>
                <a:ea typeface="Proxima Nova"/>
                <a:cs typeface="Proxima Nova"/>
                <a:sym typeface="Proxima Nova"/>
              </a:rPr>
              <a:t> search terms (e.g. “blue ridge mountains’)</a:t>
            </a:r>
            <a:endParaRPr sz="950">
              <a:solidFill>
                <a:schemeClr val="lt1"/>
              </a:solidFill>
              <a:latin typeface="Proxima Nova"/>
              <a:ea typeface="Proxima Nova"/>
              <a:cs typeface="Proxima Nova"/>
              <a:sym typeface="Proxima Nova"/>
            </a:endParaRPr>
          </a:p>
          <a:p>
            <a:pPr indent="-288925" lvl="1" marL="914400" rtl="0" algn="l">
              <a:spcBef>
                <a:spcPts val="0"/>
              </a:spcBef>
              <a:spcAft>
                <a:spcPts val="0"/>
              </a:spcAft>
              <a:buClr>
                <a:schemeClr val="lt1"/>
              </a:buClr>
              <a:buSzPts val="950"/>
              <a:buFont typeface="Proxima Nova"/>
              <a:buChar char="○"/>
            </a:pPr>
            <a:r>
              <a:rPr lang="en" sz="950">
                <a:solidFill>
                  <a:schemeClr val="lt1"/>
                </a:solidFill>
                <a:latin typeface="Proxima Nova"/>
                <a:ea typeface="Proxima Nova"/>
                <a:cs typeface="Proxima Nova"/>
                <a:sym typeface="Proxima Nova"/>
              </a:rPr>
              <a:t>All metrics (sessions, engaged sessions, average session duration, engagement rate) show steady increases YoY</a:t>
            </a:r>
            <a:endParaRPr sz="950">
              <a:solidFill>
                <a:schemeClr val="lt1"/>
              </a:solidFill>
              <a:latin typeface="Proxima Nova"/>
              <a:ea typeface="Proxima Nova"/>
              <a:cs typeface="Proxima Nova"/>
              <a:sym typeface="Proxima Nova"/>
            </a:endParaRPr>
          </a:p>
          <a:p>
            <a:pPr indent="-288925" lvl="1" marL="914400" rtl="0" algn="l">
              <a:spcBef>
                <a:spcPts val="0"/>
              </a:spcBef>
              <a:spcAft>
                <a:spcPts val="0"/>
              </a:spcAft>
              <a:buClr>
                <a:schemeClr val="lt1"/>
              </a:buClr>
              <a:buSzPts val="950"/>
              <a:buFont typeface="Proxima Nova"/>
              <a:buChar char="○"/>
            </a:pPr>
            <a:r>
              <a:rPr lang="en" sz="950">
                <a:solidFill>
                  <a:schemeClr val="lt1"/>
                </a:solidFill>
                <a:latin typeface="Proxima Nova"/>
                <a:ea typeface="Proxima Nova"/>
                <a:cs typeface="Proxima Nova"/>
                <a:sym typeface="Proxima Nova"/>
              </a:rPr>
              <a:t>The only metric that has decreased is conversions, which is due to removing property page view conversions</a:t>
            </a:r>
            <a:endParaRPr sz="950">
              <a:solidFill>
                <a:schemeClr val="lt1"/>
              </a:solidFill>
              <a:latin typeface="Proxima Nova"/>
              <a:ea typeface="Proxima Nova"/>
              <a:cs typeface="Proxima Nova"/>
              <a:sym typeface="Proxima Nova"/>
            </a:endParaRPr>
          </a:p>
          <a:p>
            <a:pPr indent="-288925" lvl="1" marL="914400" rtl="0" algn="l">
              <a:spcBef>
                <a:spcPts val="0"/>
              </a:spcBef>
              <a:spcAft>
                <a:spcPts val="0"/>
              </a:spcAft>
              <a:buClr>
                <a:schemeClr val="lt1"/>
              </a:buClr>
              <a:buSzPts val="950"/>
              <a:buFont typeface="Proxima Nova"/>
              <a:buChar char="○"/>
            </a:pPr>
            <a:r>
              <a:rPr lang="en" sz="950">
                <a:solidFill>
                  <a:schemeClr val="lt1"/>
                </a:solidFill>
                <a:latin typeface="Proxima Nova"/>
                <a:ea typeface="Proxima Nova"/>
                <a:cs typeface="Proxima Nova"/>
                <a:sym typeface="Proxima Nova"/>
              </a:rPr>
              <a:t>Overall search traffic for organic is down, however we saw a notable increase in CTR YoY, signaling that users find ad copy engaging</a:t>
            </a:r>
            <a:endParaRPr sz="950">
              <a:solidFill>
                <a:schemeClr val="lt1"/>
              </a:solidFill>
              <a:latin typeface="Proxima Nova"/>
              <a:ea typeface="Proxima Nova"/>
              <a:cs typeface="Proxima Nova"/>
              <a:sym typeface="Proxima Nova"/>
            </a:endParaRPr>
          </a:p>
          <a:p>
            <a:pPr indent="-288925" lvl="0" marL="457200" rtl="0" algn="l">
              <a:spcBef>
                <a:spcPts val="0"/>
              </a:spcBef>
              <a:spcAft>
                <a:spcPts val="0"/>
              </a:spcAft>
              <a:buClr>
                <a:schemeClr val="lt1"/>
              </a:buClr>
              <a:buSzPts val="950"/>
              <a:buFont typeface="Proxima Nova"/>
              <a:buChar char="●"/>
            </a:pPr>
            <a:r>
              <a:rPr lang="en" sz="950">
                <a:solidFill>
                  <a:schemeClr val="lt1"/>
                </a:solidFill>
                <a:latin typeface="Proxima Nova"/>
                <a:ea typeface="Proxima Nova"/>
                <a:cs typeface="Proxima Nova"/>
                <a:sym typeface="Proxima Nova"/>
              </a:rPr>
              <a:t>Paid search account maintenance</a:t>
            </a:r>
            <a:endParaRPr sz="950">
              <a:solidFill>
                <a:schemeClr val="lt1"/>
              </a:solidFill>
              <a:latin typeface="Proxima Nova"/>
              <a:ea typeface="Proxima Nova"/>
              <a:cs typeface="Proxima Nova"/>
              <a:sym typeface="Proxima Nova"/>
            </a:endParaRPr>
          </a:p>
          <a:p>
            <a:pPr indent="-288925" lvl="1" marL="914400" rtl="0" algn="l">
              <a:spcBef>
                <a:spcPts val="0"/>
              </a:spcBef>
              <a:spcAft>
                <a:spcPts val="0"/>
              </a:spcAft>
              <a:buClr>
                <a:schemeClr val="lt1"/>
              </a:buClr>
              <a:buSzPts val="950"/>
              <a:buFont typeface="Proxima Nova"/>
              <a:buChar char="○"/>
            </a:pPr>
            <a:r>
              <a:rPr lang="en" sz="950">
                <a:solidFill>
                  <a:schemeClr val="lt1"/>
                </a:solidFill>
                <a:latin typeface="Proxima Nova"/>
                <a:ea typeface="Proxima Nova"/>
                <a:cs typeface="Proxima Nova"/>
                <a:sym typeface="Proxima Nova"/>
              </a:rPr>
              <a:t>Keyword optimizations</a:t>
            </a:r>
            <a:endParaRPr sz="950">
              <a:solidFill>
                <a:schemeClr val="lt1"/>
              </a:solidFill>
              <a:latin typeface="Proxima Nova"/>
              <a:ea typeface="Proxima Nova"/>
              <a:cs typeface="Proxima Nova"/>
              <a:sym typeface="Proxima Nova"/>
            </a:endParaRPr>
          </a:p>
          <a:p>
            <a:pPr indent="-288925" lvl="2" marL="1371600" rtl="0" algn="l">
              <a:spcBef>
                <a:spcPts val="0"/>
              </a:spcBef>
              <a:spcAft>
                <a:spcPts val="0"/>
              </a:spcAft>
              <a:buClr>
                <a:schemeClr val="lt1"/>
              </a:buClr>
              <a:buSzPts val="950"/>
              <a:buFont typeface="Proxima Nova"/>
              <a:buChar char="■"/>
            </a:pPr>
            <a:r>
              <a:rPr lang="en" sz="950">
                <a:solidFill>
                  <a:schemeClr val="lt1"/>
                </a:solidFill>
                <a:latin typeface="Proxima Nova"/>
                <a:ea typeface="Proxima Nova"/>
                <a:cs typeface="Proxima Nova"/>
                <a:sym typeface="Proxima Nova"/>
              </a:rPr>
              <a:t>Added negative keywords found from search terms</a:t>
            </a:r>
            <a:endParaRPr sz="950">
              <a:solidFill>
                <a:schemeClr val="lt1"/>
              </a:solidFill>
              <a:latin typeface="Proxima Nova"/>
              <a:ea typeface="Proxima Nova"/>
              <a:cs typeface="Proxima Nova"/>
              <a:sym typeface="Proxima Nova"/>
            </a:endParaRPr>
          </a:p>
          <a:p>
            <a:pPr indent="-288925" lvl="3" marL="1828800" rtl="0" algn="l">
              <a:spcBef>
                <a:spcPts val="0"/>
              </a:spcBef>
              <a:spcAft>
                <a:spcPts val="0"/>
              </a:spcAft>
              <a:buClr>
                <a:schemeClr val="lt1"/>
              </a:buClr>
              <a:buSzPts val="950"/>
              <a:buFont typeface="Proxima Nova"/>
              <a:buChar char="●"/>
            </a:pPr>
            <a:r>
              <a:rPr lang="en" sz="950">
                <a:solidFill>
                  <a:schemeClr val="lt1"/>
                </a:solidFill>
                <a:latin typeface="Proxima Nova"/>
                <a:ea typeface="Proxima Nova"/>
                <a:cs typeface="Proxima Nova"/>
                <a:sym typeface="Proxima Nova"/>
              </a:rPr>
              <a:t>[retirement home]</a:t>
            </a:r>
            <a:endParaRPr sz="950">
              <a:solidFill>
                <a:schemeClr val="lt1"/>
              </a:solidFill>
              <a:latin typeface="Proxima Nova"/>
              <a:ea typeface="Proxima Nova"/>
              <a:cs typeface="Proxima Nova"/>
              <a:sym typeface="Proxima Nova"/>
            </a:endParaRPr>
          </a:p>
          <a:p>
            <a:pPr indent="-288925" lvl="3" marL="1828800" rtl="0" algn="l">
              <a:spcBef>
                <a:spcPts val="0"/>
              </a:spcBef>
              <a:spcAft>
                <a:spcPts val="0"/>
              </a:spcAft>
              <a:buClr>
                <a:schemeClr val="lt1"/>
              </a:buClr>
              <a:buSzPts val="950"/>
              <a:buFont typeface="Proxima Nova"/>
              <a:buChar char="●"/>
            </a:pPr>
            <a:r>
              <a:rPr lang="en" sz="950">
                <a:solidFill>
                  <a:schemeClr val="lt1"/>
                </a:solidFill>
                <a:latin typeface="Proxima Nova"/>
                <a:ea typeface="Proxima Nova"/>
                <a:cs typeface="Proxima Nova"/>
                <a:sym typeface="Proxima Nova"/>
              </a:rPr>
              <a:t>“Affordable”</a:t>
            </a:r>
            <a:endParaRPr sz="950">
              <a:solidFill>
                <a:schemeClr val="lt1"/>
              </a:solidFill>
              <a:latin typeface="Proxima Nova"/>
              <a:ea typeface="Proxima Nova"/>
              <a:cs typeface="Proxima Nova"/>
              <a:sym typeface="Proxima Nova"/>
            </a:endParaRPr>
          </a:p>
          <a:p>
            <a:pPr indent="-288925" lvl="3" marL="1828800" rtl="0" algn="l">
              <a:spcBef>
                <a:spcPts val="0"/>
              </a:spcBef>
              <a:spcAft>
                <a:spcPts val="0"/>
              </a:spcAft>
              <a:buClr>
                <a:schemeClr val="lt1"/>
              </a:buClr>
              <a:buSzPts val="950"/>
              <a:buFont typeface="Proxima Nova"/>
              <a:buChar char="●"/>
            </a:pPr>
            <a:r>
              <a:rPr lang="en" sz="950">
                <a:solidFill>
                  <a:schemeClr val="lt1"/>
                </a:solidFill>
                <a:latin typeface="Proxima Nova"/>
                <a:ea typeface="Proxima Nova"/>
                <a:cs typeface="Proxima Nova"/>
                <a:sym typeface="Proxima Nova"/>
              </a:rPr>
              <a:t>rent</a:t>
            </a:r>
            <a:endParaRPr sz="950">
              <a:solidFill>
                <a:schemeClr val="lt1"/>
              </a:solidFill>
              <a:latin typeface="Proxima Nova"/>
              <a:ea typeface="Proxima Nova"/>
              <a:cs typeface="Proxima Nova"/>
              <a:sym typeface="Proxima Nova"/>
            </a:endParaRPr>
          </a:p>
          <a:p>
            <a:pPr indent="-288925" lvl="1" marL="914400" rtl="0" algn="l">
              <a:spcBef>
                <a:spcPts val="0"/>
              </a:spcBef>
              <a:spcAft>
                <a:spcPts val="0"/>
              </a:spcAft>
              <a:buClr>
                <a:schemeClr val="lt1"/>
              </a:buClr>
              <a:buSzPts val="950"/>
              <a:buFont typeface="Proxima Nova"/>
              <a:buChar char="○"/>
            </a:pPr>
            <a:r>
              <a:rPr lang="en" sz="950">
                <a:solidFill>
                  <a:schemeClr val="lt1"/>
                </a:solidFill>
                <a:latin typeface="Proxima Nova"/>
                <a:ea typeface="Proxima Nova"/>
                <a:cs typeface="Proxima Nova"/>
                <a:sym typeface="Proxima Nova"/>
              </a:rPr>
              <a:t>Changed bid strategy</a:t>
            </a:r>
            <a:endParaRPr sz="950">
              <a:solidFill>
                <a:schemeClr val="lt1"/>
              </a:solidFill>
              <a:latin typeface="Proxima Nova"/>
              <a:ea typeface="Proxima Nova"/>
              <a:cs typeface="Proxima Nova"/>
              <a:sym typeface="Proxima Nova"/>
            </a:endParaRPr>
          </a:p>
          <a:p>
            <a:pPr indent="-288925" lvl="2" marL="1371600" rtl="0" algn="l">
              <a:spcBef>
                <a:spcPts val="0"/>
              </a:spcBef>
              <a:spcAft>
                <a:spcPts val="0"/>
              </a:spcAft>
              <a:buClr>
                <a:schemeClr val="lt1"/>
              </a:buClr>
              <a:buSzPts val="950"/>
              <a:buFont typeface="Proxima Nova"/>
              <a:buChar char="■"/>
            </a:pPr>
            <a:r>
              <a:rPr lang="en" sz="950">
                <a:solidFill>
                  <a:schemeClr val="lt1"/>
                </a:solidFill>
                <a:latin typeface="Proxima Nova"/>
                <a:ea typeface="Proxima Nova"/>
                <a:cs typeface="Proxima Nova"/>
                <a:sym typeface="Proxima Nova"/>
              </a:rPr>
              <a:t>Search - Brand and Search - Golf</a:t>
            </a:r>
            <a:endParaRPr sz="950">
              <a:solidFill>
                <a:schemeClr val="lt1"/>
              </a:solidFill>
              <a:latin typeface="Proxima Nova"/>
              <a:ea typeface="Proxima Nova"/>
              <a:cs typeface="Proxima Nova"/>
              <a:sym typeface="Proxima Nova"/>
            </a:endParaRPr>
          </a:p>
          <a:p>
            <a:pPr indent="-288925" lvl="3" marL="1828800" rtl="0" algn="l">
              <a:spcBef>
                <a:spcPts val="0"/>
              </a:spcBef>
              <a:spcAft>
                <a:spcPts val="0"/>
              </a:spcAft>
              <a:buClr>
                <a:schemeClr val="lt1"/>
              </a:buClr>
              <a:buSzPts val="950"/>
              <a:buFont typeface="Proxima Nova"/>
              <a:buChar char="●"/>
            </a:pPr>
            <a:r>
              <a:rPr lang="en" sz="950">
                <a:solidFill>
                  <a:schemeClr val="lt1"/>
                </a:solidFill>
                <a:latin typeface="Proxima Nova"/>
                <a:ea typeface="Proxima Nova"/>
                <a:cs typeface="Proxima Nova"/>
                <a:sym typeface="Proxima Nova"/>
              </a:rPr>
              <a:t>Changed from maximize clicks to maximize conversions</a:t>
            </a:r>
            <a:endParaRPr sz="950">
              <a:solidFill>
                <a:schemeClr val="lt1"/>
              </a:solidFill>
              <a:latin typeface="Proxima Nova"/>
              <a:ea typeface="Proxima Nova"/>
              <a:cs typeface="Proxima Nova"/>
              <a:sym typeface="Proxima Nova"/>
            </a:endParaRPr>
          </a:p>
          <a:p>
            <a:pPr indent="-288925" lvl="1" marL="914400" rtl="0" algn="l">
              <a:spcBef>
                <a:spcPts val="0"/>
              </a:spcBef>
              <a:spcAft>
                <a:spcPts val="0"/>
              </a:spcAft>
              <a:buClr>
                <a:schemeClr val="lt1"/>
              </a:buClr>
              <a:buSzPts val="950"/>
              <a:buFont typeface="Proxima Nova"/>
              <a:buChar char="○"/>
            </a:pPr>
            <a:r>
              <a:rPr lang="en" sz="950">
                <a:solidFill>
                  <a:schemeClr val="lt1"/>
                </a:solidFill>
                <a:latin typeface="Proxima Nova"/>
                <a:ea typeface="Proxima Nova"/>
                <a:cs typeface="Proxima Nova"/>
                <a:sym typeface="Proxima Nova"/>
              </a:rPr>
              <a:t>Search - Lifestyle</a:t>
            </a:r>
            <a:endParaRPr sz="950">
              <a:solidFill>
                <a:schemeClr val="lt1"/>
              </a:solidFill>
              <a:latin typeface="Proxima Nova"/>
              <a:ea typeface="Proxima Nova"/>
              <a:cs typeface="Proxima Nova"/>
              <a:sym typeface="Proxima Nova"/>
            </a:endParaRPr>
          </a:p>
          <a:p>
            <a:pPr indent="-288925" lvl="2" marL="1371600" rtl="0" algn="l">
              <a:spcBef>
                <a:spcPts val="0"/>
              </a:spcBef>
              <a:spcAft>
                <a:spcPts val="0"/>
              </a:spcAft>
              <a:buClr>
                <a:schemeClr val="lt1"/>
              </a:buClr>
              <a:buSzPts val="950"/>
              <a:buFont typeface="Proxima Nova"/>
              <a:buChar char="■"/>
            </a:pPr>
            <a:r>
              <a:rPr lang="en" sz="950">
                <a:solidFill>
                  <a:schemeClr val="lt1"/>
                </a:solidFill>
                <a:latin typeface="Proxima Nova"/>
                <a:ea typeface="Proxima Nova"/>
                <a:cs typeface="Proxima Nova"/>
                <a:sym typeface="Proxima Nova"/>
              </a:rPr>
              <a:t>Target CPA (cost per acquisition) to $84</a:t>
            </a:r>
            <a:endParaRPr sz="950">
              <a:solidFill>
                <a:schemeClr val="lt1"/>
              </a:solidFill>
              <a:latin typeface="Proxima Nova"/>
              <a:ea typeface="Proxima Nova"/>
              <a:cs typeface="Proxima Nova"/>
              <a:sym typeface="Proxima Nova"/>
            </a:endParaRPr>
          </a:p>
          <a:p>
            <a:pPr indent="-288925" lvl="0" marL="457200" rtl="0" algn="l">
              <a:spcBef>
                <a:spcPts val="0"/>
              </a:spcBef>
              <a:spcAft>
                <a:spcPts val="0"/>
              </a:spcAft>
              <a:buClr>
                <a:schemeClr val="lt1"/>
              </a:buClr>
              <a:buSzPts val="950"/>
              <a:buFont typeface="Proxima Nova"/>
              <a:buChar char="●"/>
            </a:pPr>
            <a:r>
              <a:rPr lang="en" sz="950">
                <a:solidFill>
                  <a:schemeClr val="lt1"/>
                </a:solidFill>
                <a:latin typeface="Proxima Nova"/>
                <a:ea typeface="Proxima Nova"/>
                <a:cs typeface="Proxima Nova"/>
                <a:sym typeface="Proxima Nova"/>
              </a:rPr>
              <a:t>Justin Winter competitor campaign</a:t>
            </a:r>
            <a:endParaRPr sz="950">
              <a:solidFill>
                <a:schemeClr val="lt1"/>
              </a:solidFill>
              <a:latin typeface="Proxima Nova"/>
              <a:ea typeface="Proxima Nova"/>
              <a:cs typeface="Proxima Nova"/>
              <a:sym typeface="Proxima Nova"/>
            </a:endParaRPr>
          </a:p>
          <a:p>
            <a:pPr indent="-288925" lvl="1" marL="914400" rtl="0" algn="l">
              <a:spcBef>
                <a:spcPts val="0"/>
              </a:spcBef>
              <a:spcAft>
                <a:spcPts val="0"/>
              </a:spcAft>
              <a:buClr>
                <a:schemeClr val="lt1"/>
              </a:buClr>
              <a:buSzPts val="950"/>
              <a:buFont typeface="Proxima Nova"/>
              <a:buChar char="○"/>
            </a:pPr>
            <a:r>
              <a:rPr lang="en" sz="950">
                <a:solidFill>
                  <a:schemeClr val="lt1"/>
                </a:solidFill>
                <a:latin typeface="Proxima Nova"/>
                <a:ea typeface="Proxima Nova"/>
                <a:cs typeface="Proxima Nova"/>
                <a:sym typeface="Proxima Nova"/>
              </a:rPr>
              <a:t>Competitor research has been done and an experiment brief has been created</a:t>
            </a:r>
            <a:endParaRPr sz="950">
              <a:solidFill>
                <a:schemeClr val="lt1"/>
              </a:solidFill>
              <a:latin typeface="Proxima Nova"/>
              <a:ea typeface="Proxima Nova"/>
              <a:cs typeface="Proxima Nova"/>
              <a:sym typeface="Proxima Nova"/>
            </a:endParaRPr>
          </a:p>
          <a:p>
            <a:pPr indent="-288925" lvl="1" marL="914400" rtl="0" algn="l">
              <a:spcBef>
                <a:spcPts val="0"/>
              </a:spcBef>
              <a:spcAft>
                <a:spcPts val="0"/>
              </a:spcAft>
              <a:buClr>
                <a:schemeClr val="lt1"/>
              </a:buClr>
              <a:buSzPts val="950"/>
              <a:buFont typeface="Proxima Nova"/>
              <a:buChar char="○"/>
            </a:pPr>
            <a:r>
              <a:rPr lang="en" sz="950">
                <a:solidFill>
                  <a:schemeClr val="lt1"/>
                </a:solidFill>
                <a:latin typeface="Proxima Nova"/>
                <a:ea typeface="Proxima Nova"/>
                <a:cs typeface="Proxima Nova"/>
                <a:sym typeface="Proxima Nova"/>
              </a:rPr>
              <a:t>Using what we see found from organic keyword research, we will target the most common keywords that people are searching for when visiting Justin Winter’s website</a:t>
            </a:r>
            <a:endParaRPr sz="950">
              <a:solidFill>
                <a:schemeClr val="lt1"/>
              </a:solidFill>
              <a:latin typeface="Proxima Nova"/>
              <a:ea typeface="Proxima Nova"/>
              <a:cs typeface="Proxima Nova"/>
              <a:sym typeface="Proxima Nova"/>
            </a:endParaRPr>
          </a:p>
          <a:p>
            <a:pPr indent="-288925" lvl="1" marL="914400" rtl="0" algn="l">
              <a:spcBef>
                <a:spcPts val="0"/>
              </a:spcBef>
              <a:spcAft>
                <a:spcPts val="0"/>
              </a:spcAft>
              <a:buClr>
                <a:schemeClr val="lt1"/>
              </a:buClr>
              <a:buSzPts val="950"/>
              <a:buFont typeface="Proxima Nova"/>
              <a:buChar char="○"/>
            </a:pPr>
            <a:r>
              <a:rPr lang="en" sz="950">
                <a:solidFill>
                  <a:schemeClr val="lt1"/>
                </a:solidFill>
                <a:latin typeface="Proxima Nova"/>
                <a:ea typeface="Proxima Nova"/>
                <a:cs typeface="Proxima Nova"/>
                <a:sym typeface="Proxima Nova"/>
              </a:rPr>
              <a:t>We will start with a smaller budget similar to Walnut Cove to determine effectiveness and optimize accordingly</a:t>
            </a:r>
            <a:endParaRPr sz="950">
              <a:solidFill>
                <a:schemeClr val="lt1"/>
              </a:solidFill>
              <a:latin typeface="Proxima Nova"/>
              <a:ea typeface="Proxima Nova"/>
              <a:cs typeface="Proxima Nova"/>
              <a:sym typeface="Proxima Nova"/>
            </a:endParaRPr>
          </a:p>
          <a:p>
            <a:pPr indent="-288925" lvl="0" marL="457200" rtl="0" algn="l">
              <a:spcBef>
                <a:spcPts val="0"/>
              </a:spcBef>
              <a:spcAft>
                <a:spcPts val="0"/>
              </a:spcAft>
              <a:buClr>
                <a:schemeClr val="lt1"/>
              </a:buClr>
              <a:buSzPts val="950"/>
              <a:buFont typeface="Proxima Nova"/>
              <a:buChar char="●"/>
            </a:pPr>
            <a:r>
              <a:rPr lang="en" sz="950">
                <a:solidFill>
                  <a:schemeClr val="lt1"/>
                </a:solidFill>
                <a:latin typeface="Proxima Nova"/>
                <a:ea typeface="Proxima Nova"/>
                <a:cs typeface="Proxima Nova"/>
                <a:sym typeface="Proxima Nova"/>
              </a:rPr>
              <a:t>Sitelink project implementation</a:t>
            </a:r>
            <a:endParaRPr sz="950">
              <a:solidFill>
                <a:schemeClr val="lt1"/>
              </a:solidFill>
              <a:latin typeface="Proxima Nova"/>
              <a:ea typeface="Proxima Nova"/>
              <a:cs typeface="Proxima Nova"/>
              <a:sym typeface="Proxima Nova"/>
            </a:endParaRPr>
          </a:p>
          <a:p>
            <a:pPr indent="-288925" lvl="1" marL="914400" rtl="0" algn="l">
              <a:spcBef>
                <a:spcPts val="0"/>
              </a:spcBef>
              <a:spcAft>
                <a:spcPts val="0"/>
              </a:spcAft>
              <a:buClr>
                <a:schemeClr val="lt1"/>
              </a:buClr>
              <a:buSzPts val="950"/>
              <a:buFont typeface="Proxima Nova"/>
              <a:buChar char="○"/>
            </a:pPr>
            <a:r>
              <a:rPr lang="en" sz="950">
                <a:solidFill>
                  <a:schemeClr val="lt1"/>
                </a:solidFill>
                <a:latin typeface="Proxima Nova"/>
                <a:ea typeface="Proxima Nova"/>
                <a:cs typeface="Proxima Nova"/>
                <a:sym typeface="Proxima Nova"/>
              </a:rPr>
              <a:t>Using what we’ve created last month, we will implement the newly created sitelink experiment. Google Ad sitelinks are the 3 to 5 additional links at the bottom of an ad. Roughly ⅔ of all ad clicks are through sitelinks rather than the main ad link, and avg click-through-rate for sitelinks vs ads is 20-40% higher. Each </a:t>
            </a:r>
            <a:r>
              <a:rPr lang="en" sz="950">
                <a:solidFill>
                  <a:schemeClr val="lt1"/>
                </a:solidFill>
                <a:latin typeface="Proxima Nova"/>
                <a:ea typeface="Proxima Nova"/>
                <a:cs typeface="Proxima Nova"/>
                <a:sym typeface="Proxima Nova"/>
              </a:rPr>
              <a:t>campaign will contain 4-5 sitelinks specific to the campaign that leads to a relevant landing page</a:t>
            </a:r>
            <a:endParaRPr sz="950">
              <a:solidFill>
                <a:schemeClr val="lt1"/>
              </a:solidFill>
              <a:latin typeface="Proxima Nova"/>
              <a:ea typeface="Proxima Nova"/>
              <a:cs typeface="Proxima Nova"/>
              <a:sym typeface="Proxima Nova"/>
            </a:endParaRPr>
          </a:p>
          <a:p>
            <a:pPr indent="-288925" lvl="0" marL="457200" rtl="0" algn="l">
              <a:spcBef>
                <a:spcPts val="0"/>
              </a:spcBef>
              <a:spcAft>
                <a:spcPts val="0"/>
              </a:spcAft>
              <a:buClr>
                <a:schemeClr val="lt1"/>
              </a:buClr>
              <a:buSzPts val="950"/>
              <a:buFont typeface="Proxima Nova"/>
              <a:buChar char="●"/>
            </a:pPr>
            <a:r>
              <a:rPr lang="en" sz="950">
                <a:solidFill>
                  <a:schemeClr val="lt1"/>
                </a:solidFill>
                <a:latin typeface="Proxima Nova"/>
                <a:ea typeface="Proxima Nova"/>
                <a:cs typeface="Proxima Nova"/>
                <a:sym typeface="Proxima Nova"/>
              </a:rPr>
              <a:t>Improve ad strength</a:t>
            </a:r>
            <a:endParaRPr sz="950">
              <a:solidFill>
                <a:schemeClr val="lt1"/>
              </a:solidFill>
              <a:latin typeface="Proxima Nova"/>
              <a:ea typeface="Proxima Nova"/>
              <a:cs typeface="Proxima Nova"/>
              <a:sym typeface="Proxima Nova"/>
            </a:endParaRPr>
          </a:p>
          <a:p>
            <a:pPr indent="-288925" lvl="1" marL="914400" rtl="0" algn="l">
              <a:spcBef>
                <a:spcPts val="0"/>
              </a:spcBef>
              <a:spcAft>
                <a:spcPts val="0"/>
              </a:spcAft>
              <a:buClr>
                <a:schemeClr val="lt1"/>
              </a:buClr>
              <a:buSzPts val="950"/>
              <a:buFont typeface="Proxima Nova"/>
              <a:buChar char="○"/>
            </a:pPr>
            <a:r>
              <a:rPr lang="en" sz="950">
                <a:solidFill>
                  <a:schemeClr val="lt1"/>
                </a:solidFill>
                <a:latin typeface="Proxima Nova"/>
                <a:ea typeface="Proxima Nova"/>
                <a:cs typeface="Proxima Nova"/>
                <a:sym typeface="Proxima Nova"/>
              </a:rPr>
              <a:t>Improving ad strength by adding more varied text and image assets to all campaigns. Some of our ads have only “good” or “average” ad strength as seen by Google. By increasing them to “great” or “excellent”, our ad relevance, quality, and effectiveness will increase along with it</a:t>
            </a:r>
            <a:endParaRPr sz="950">
              <a:solidFill>
                <a:schemeClr val="lt1"/>
              </a:solidFill>
              <a:latin typeface="Proxima Nova"/>
              <a:ea typeface="Proxima Nova"/>
              <a:cs typeface="Proxima Nova"/>
              <a:sym typeface="Proxima Nova"/>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22529"/>
        </a:solidFill>
      </p:bgPr>
    </p:bg>
    <p:spTree>
      <p:nvGrpSpPr>
        <p:cNvPr id="202" name="Shape 202"/>
        <p:cNvGrpSpPr/>
        <p:nvPr/>
      </p:nvGrpSpPr>
      <p:grpSpPr>
        <a:xfrm>
          <a:off x="0" y="0"/>
          <a:ext cx="0" cy="0"/>
          <a:chOff x="0" y="0"/>
          <a:chExt cx="0" cy="0"/>
        </a:xfrm>
      </p:grpSpPr>
      <p:sp>
        <p:nvSpPr>
          <p:cNvPr id="203" name="Google Shape;203;p34"/>
          <p:cNvSpPr txBox="1"/>
          <p:nvPr>
            <p:ph idx="4294967295" type="title"/>
          </p:nvPr>
        </p:nvSpPr>
        <p:spPr>
          <a:xfrm>
            <a:off x="858450" y="1756800"/>
            <a:ext cx="7427100" cy="16299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sz="6500">
                <a:solidFill>
                  <a:schemeClr val="lt1"/>
                </a:solidFill>
                <a:latin typeface="EB Garamond Medium"/>
                <a:ea typeface="EB Garamond Medium"/>
                <a:cs typeface="EB Garamond Medium"/>
                <a:sym typeface="EB Garamond Medium"/>
              </a:rPr>
              <a:t>CLF</a:t>
            </a:r>
            <a:r>
              <a:rPr lang="en" sz="6722">
                <a:solidFill>
                  <a:schemeClr val="lt1"/>
                </a:solidFill>
                <a:latin typeface="EB Garamond Medium"/>
                <a:ea typeface="EB Garamond Medium"/>
                <a:cs typeface="EB Garamond Medium"/>
                <a:sym typeface="EB Garamond Medium"/>
              </a:rPr>
              <a:t>: Questions?</a:t>
            </a:r>
            <a:endParaRPr sz="4722">
              <a:solidFill>
                <a:schemeClr val="lt1"/>
              </a:solidFill>
              <a:latin typeface="EB Garamond Medium"/>
              <a:ea typeface="EB Garamond Medium"/>
              <a:cs typeface="EB Garamond Medium"/>
              <a:sym typeface="EB Garamond Medium"/>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07" name="Shape 207"/>
        <p:cNvGrpSpPr/>
        <p:nvPr/>
      </p:nvGrpSpPr>
      <p:grpSpPr>
        <a:xfrm>
          <a:off x="0" y="0"/>
          <a:ext cx="0" cy="0"/>
          <a:chOff x="0" y="0"/>
          <a:chExt cx="0" cy="0"/>
        </a:xfrm>
      </p:grpSpPr>
      <p:sp>
        <p:nvSpPr>
          <p:cNvPr id="208" name="Google Shape;208;p35"/>
          <p:cNvSpPr txBox="1"/>
          <p:nvPr/>
        </p:nvSpPr>
        <p:spPr>
          <a:xfrm>
            <a:off x="2980500" y="0"/>
            <a:ext cx="3183000" cy="649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100">
                <a:solidFill>
                  <a:schemeClr val="lt1"/>
                </a:solidFill>
                <a:latin typeface="Merriweather"/>
                <a:ea typeface="Merriweather"/>
                <a:cs typeface="Merriweather"/>
                <a:sym typeface="Merriweather"/>
              </a:rPr>
              <a:t>PBL</a:t>
            </a:r>
            <a:r>
              <a:rPr lang="en" sz="3100">
                <a:solidFill>
                  <a:schemeClr val="lt1"/>
                </a:solidFill>
                <a:latin typeface="Merriweather"/>
                <a:ea typeface="Merriweather"/>
                <a:cs typeface="Merriweather"/>
                <a:sym typeface="Merriweather"/>
              </a:rPr>
              <a:t>:  Summary</a:t>
            </a:r>
            <a:endParaRPr sz="3100">
              <a:solidFill>
                <a:schemeClr val="lt1"/>
              </a:solidFill>
              <a:latin typeface="Merriweather"/>
              <a:ea typeface="Merriweather"/>
              <a:cs typeface="Merriweather"/>
              <a:sym typeface="Merriweather"/>
            </a:endParaRPr>
          </a:p>
        </p:txBody>
      </p:sp>
      <p:cxnSp>
        <p:nvCxnSpPr>
          <p:cNvPr id="209" name="Google Shape;209;p35"/>
          <p:cNvCxnSpPr/>
          <p:nvPr/>
        </p:nvCxnSpPr>
        <p:spPr>
          <a:xfrm flipH="1" rot="10800000">
            <a:off x="-7500" y="3139284"/>
            <a:ext cx="9159000" cy="38100"/>
          </a:xfrm>
          <a:prstGeom prst="straightConnector1">
            <a:avLst/>
          </a:prstGeom>
          <a:noFill/>
          <a:ln cap="flat" cmpd="sng" w="9525">
            <a:solidFill>
              <a:schemeClr val="lt1"/>
            </a:solidFill>
            <a:prstDash val="solid"/>
            <a:round/>
            <a:headEnd len="med" w="med" type="none"/>
            <a:tailEnd len="med" w="med" type="none"/>
          </a:ln>
        </p:spPr>
      </p:cxnSp>
      <p:cxnSp>
        <p:nvCxnSpPr>
          <p:cNvPr id="210" name="Google Shape;210;p35"/>
          <p:cNvCxnSpPr/>
          <p:nvPr/>
        </p:nvCxnSpPr>
        <p:spPr>
          <a:xfrm flipH="1" rot="10800000">
            <a:off x="-7500" y="2044984"/>
            <a:ext cx="9159000" cy="38100"/>
          </a:xfrm>
          <a:prstGeom prst="straightConnector1">
            <a:avLst/>
          </a:prstGeom>
          <a:noFill/>
          <a:ln cap="flat" cmpd="sng" w="9525">
            <a:solidFill>
              <a:schemeClr val="lt1"/>
            </a:solidFill>
            <a:prstDash val="solid"/>
            <a:round/>
            <a:headEnd len="med" w="med" type="none"/>
            <a:tailEnd len="med" w="med" type="none"/>
          </a:ln>
        </p:spPr>
      </p:cxnSp>
      <p:pic>
        <p:nvPicPr>
          <p:cNvPr id="211" name="Google Shape;211;p35"/>
          <p:cNvPicPr preferRelativeResize="0"/>
          <p:nvPr/>
        </p:nvPicPr>
        <p:blipFill>
          <a:blip r:embed="rId3">
            <a:alphaModFix/>
          </a:blip>
          <a:stretch>
            <a:fillRect/>
          </a:stretch>
        </p:blipFill>
        <p:spPr>
          <a:xfrm>
            <a:off x="152400" y="3210359"/>
            <a:ext cx="1016725" cy="223184"/>
          </a:xfrm>
          <a:prstGeom prst="rect">
            <a:avLst/>
          </a:prstGeom>
          <a:noFill/>
          <a:ln>
            <a:noFill/>
          </a:ln>
        </p:spPr>
      </p:pic>
      <p:pic>
        <p:nvPicPr>
          <p:cNvPr id="212" name="Google Shape;212;p35"/>
          <p:cNvPicPr preferRelativeResize="0"/>
          <p:nvPr/>
        </p:nvPicPr>
        <p:blipFill>
          <a:blip r:embed="rId4">
            <a:alphaModFix/>
          </a:blip>
          <a:stretch>
            <a:fillRect/>
          </a:stretch>
        </p:blipFill>
        <p:spPr>
          <a:xfrm>
            <a:off x="216150" y="2305934"/>
            <a:ext cx="1498155" cy="231575"/>
          </a:xfrm>
          <a:prstGeom prst="rect">
            <a:avLst/>
          </a:prstGeom>
          <a:noFill/>
          <a:ln>
            <a:noFill/>
          </a:ln>
        </p:spPr>
      </p:pic>
      <p:cxnSp>
        <p:nvCxnSpPr>
          <p:cNvPr id="213" name="Google Shape;213;p35"/>
          <p:cNvCxnSpPr/>
          <p:nvPr/>
        </p:nvCxnSpPr>
        <p:spPr>
          <a:xfrm flipH="1">
            <a:off x="4922925" y="3173984"/>
            <a:ext cx="9600" cy="985200"/>
          </a:xfrm>
          <a:prstGeom prst="straightConnector1">
            <a:avLst/>
          </a:prstGeom>
          <a:noFill/>
          <a:ln cap="flat" cmpd="sng" w="9525">
            <a:solidFill>
              <a:schemeClr val="lt1"/>
            </a:solidFill>
            <a:prstDash val="solid"/>
            <a:round/>
            <a:headEnd len="med" w="med" type="none"/>
            <a:tailEnd len="med" w="med" type="none"/>
          </a:ln>
        </p:spPr>
      </p:cxnSp>
      <p:cxnSp>
        <p:nvCxnSpPr>
          <p:cNvPr id="214" name="Google Shape;214;p35"/>
          <p:cNvCxnSpPr/>
          <p:nvPr/>
        </p:nvCxnSpPr>
        <p:spPr>
          <a:xfrm>
            <a:off x="2350" y="4152684"/>
            <a:ext cx="4920900" cy="6600"/>
          </a:xfrm>
          <a:prstGeom prst="straightConnector1">
            <a:avLst/>
          </a:prstGeom>
          <a:noFill/>
          <a:ln cap="flat" cmpd="sng" w="9525">
            <a:solidFill>
              <a:schemeClr val="lt1"/>
            </a:solidFill>
            <a:prstDash val="solid"/>
            <a:round/>
            <a:headEnd len="med" w="med" type="none"/>
            <a:tailEnd len="med" w="med" type="none"/>
          </a:ln>
        </p:spPr>
      </p:cxnSp>
      <p:pic>
        <p:nvPicPr>
          <p:cNvPr id="215" name="Google Shape;215;p35"/>
          <p:cNvPicPr preferRelativeResize="0"/>
          <p:nvPr/>
        </p:nvPicPr>
        <p:blipFill>
          <a:blip r:embed="rId5">
            <a:alphaModFix/>
          </a:blip>
          <a:stretch>
            <a:fillRect/>
          </a:stretch>
        </p:blipFill>
        <p:spPr>
          <a:xfrm>
            <a:off x="216150" y="2572517"/>
            <a:ext cx="1498150" cy="393079"/>
          </a:xfrm>
          <a:prstGeom prst="rect">
            <a:avLst/>
          </a:prstGeom>
          <a:noFill/>
          <a:ln>
            <a:noFill/>
          </a:ln>
        </p:spPr>
      </p:pic>
      <p:pic>
        <p:nvPicPr>
          <p:cNvPr id="216" name="Google Shape;216;p35"/>
          <p:cNvPicPr preferRelativeResize="0"/>
          <p:nvPr/>
        </p:nvPicPr>
        <p:blipFill>
          <a:blip r:embed="rId6">
            <a:alphaModFix/>
          </a:blip>
          <a:stretch>
            <a:fillRect/>
          </a:stretch>
        </p:blipFill>
        <p:spPr>
          <a:xfrm>
            <a:off x="2041513" y="2135320"/>
            <a:ext cx="2001738" cy="951725"/>
          </a:xfrm>
          <a:prstGeom prst="rect">
            <a:avLst/>
          </a:prstGeom>
          <a:noFill/>
          <a:ln>
            <a:noFill/>
          </a:ln>
        </p:spPr>
      </p:pic>
      <p:pic>
        <p:nvPicPr>
          <p:cNvPr id="217" name="Google Shape;217;p35"/>
          <p:cNvPicPr preferRelativeResize="0"/>
          <p:nvPr/>
        </p:nvPicPr>
        <p:blipFill>
          <a:blip r:embed="rId7">
            <a:alphaModFix/>
          </a:blip>
          <a:stretch>
            <a:fillRect/>
          </a:stretch>
        </p:blipFill>
        <p:spPr>
          <a:xfrm>
            <a:off x="4423513" y="2146214"/>
            <a:ext cx="2001725" cy="964632"/>
          </a:xfrm>
          <a:prstGeom prst="rect">
            <a:avLst/>
          </a:prstGeom>
          <a:noFill/>
          <a:ln>
            <a:noFill/>
          </a:ln>
        </p:spPr>
      </p:pic>
      <p:pic>
        <p:nvPicPr>
          <p:cNvPr id="218" name="Google Shape;218;p35"/>
          <p:cNvPicPr preferRelativeResize="0"/>
          <p:nvPr/>
        </p:nvPicPr>
        <p:blipFill>
          <a:blip r:embed="rId8">
            <a:alphaModFix/>
          </a:blip>
          <a:stretch>
            <a:fillRect/>
          </a:stretch>
        </p:blipFill>
        <p:spPr>
          <a:xfrm>
            <a:off x="6805533" y="2084040"/>
            <a:ext cx="2187692" cy="1054250"/>
          </a:xfrm>
          <a:prstGeom prst="rect">
            <a:avLst/>
          </a:prstGeom>
          <a:noFill/>
          <a:ln>
            <a:noFill/>
          </a:ln>
        </p:spPr>
      </p:pic>
      <p:pic>
        <p:nvPicPr>
          <p:cNvPr id="219" name="Google Shape;219;p35"/>
          <p:cNvPicPr preferRelativeResize="0"/>
          <p:nvPr/>
        </p:nvPicPr>
        <p:blipFill>
          <a:blip r:embed="rId9">
            <a:alphaModFix/>
          </a:blip>
          <a:stretch>
            <a:fillRect/>
          </a:stretch>
        </p:blipFill>
        <p:spPr>
          <a:xfrm>
            <a:off x="70600" y="3406296"/>
            <a:ext cx="3828997" cy="595363"/>
          </a:xfrm>
          <a:prstGeom prst="rect">
            <a:avLst/>
          </a:prstGeom>
          <a:noFill/>
          <a:ln>
            <a:noFill/>
          </a:ln>
        </p:spPr>
      </p:pic>
      <p:pic>
        <p:nvPicPr>
          <p:cNvPr id="220" name="Google Shape;220;p35"/>
          <p:cNvPicPr preferRelativeResize="0"/>
          <p:nvPr/>
        </p:nvPicPr>
        <p:blipFill>
          <a:blip r:embed="rId10">
            <a:alphaModFix/>
          </a:blip>
          <a:stretch>
            <a:fillRect/>
          </a:stretch>
        </p:blipFill>
        <p:spPr>
          <a:xfrm>
            <a:off x="3899600" y="3406308"/>
            <a:ext cx="939736" cy="595350"/>
          </a:xfrm>
          <a:prstGeom prst="rect">
            <a:avLst/>
          </a:prstGeom>
          <a:noFill/>
          <a:ln>
            <a:noFill/>
          </a:ln>
        </p:spPr>
      </p:pic>
      <p:pic>
        <p:nvPicPr>
          <p:cNvPr id="221" name="Google Shape;221;p35"/>
          <p:cNvPicPr preferRelativeResize="0"/>
          <p:nvPr/>
        </p:nvPicPr>
        <p:blipFill>
          <a:blip r:embed="rId11">
            <a:alphaModFix/>
          </a:blip>
          <a:stretch>
            <a:fillRect/>
          </a:stretch>
        </p:blipFill>
        <p:spPr>
          <a:xfrm>
            <a:off x="25950" y="4243041"/>
            <a:ext cx="4873691" cy="893350"/>
          </a:xfrm>
          <a:prstGeom prst="rect">
            <a:avLst/>
          </a:prstGeom>
          <a:noFill/>
          <a:ln>
            <a:noFill/>
          </a:ln>
        </p:spPr>
      </p:pic>
      <p:pic>
        <p:nvPicPr>
          <p:cNvPr id="222" name="Google Shape;222;p35"/>
          <p:cNvPicPr preferRelativeResize="0"/>
          <p:nvPr/>
        </p:nvPicPr>
        <p:blipFill>
          <a:blip r:embed="rId12">
            <a:alphaModFix/>
          </a:blip>
          <a:stretch>
            <a:fillRect/>
          </a:stretch>
        </p:blipFill>
        <p:spPr>
          <a:xfrm>
            <a:off x="25950" y="4346676"/>
            <a:ext cx="801950" cy="135750"/>
          </a:xfrm>
          <a:prstGeom prst="rect">
            <a:avLst/>
          </a:prstGeom>
          <a:noFill/>
          <a:ln>
            <a:noFill/>
          </a:ln>
        </p:spPr>
      </p:pic>
      <p:pic>
        <p:nvPicPr>
          <p:cNvPr id="223" name="Google Shape;223;p35"/>
          <p:cNvPicPr preferRelativeResize="0"/>
          <p:nvPr/>
        </p:nvPicPr>
        <p:blipFill>
          <a:blip r:embed="rId13">
            <a:alphaModFix/>
          </a:blip>
          <a:stretch>
            <a:fillRect/>
          </a:stretch>
        </p:blipFill>
        <p:spPr>
          <a:xfrm>
            <a:off x="5084925" y="3161743"/>
            <a:ext cx="3906674" cy="1873170"/>
          </a:xfrm>
          <a:prstGeom prst="rect">
            <a:avLst/>
          </a:prstGeom>
          <a:noFill/>
          <a:ln>
            <a:noFill/>
          </a:ln>
        </p:spPr>
      </p:pic>
      <p:sp>
        <p:nvSpPr>
          <p:cNvPr id="224" name="Google Shape;224;p35"/>
          <p:cNvSpPr txBox="1"/>
          <p:nvPr/>
        </p:nvSpPr>
        <p:spPr>
          <a:xfrm>
            <a:off x="3035491" y="757050"/>
            <a:ext cx="14982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a:solidFill>
                  <a:srgbClr val="434343"/>
                </a:solidFill>
              </a:rPr>
              <a:t>Leads</a:t>
            </a:r>
            <a:endParaRPr sz="1600">
              <a:solidFill>
                <a:srgbClr val="434343"/>
              </a:solidFill>
            </a:endParaRPr>
          </a:p>
        </p:txBody>
      </p:sp>
      <p:sp>
        <p:nvSpPr>
          <p:cNvPr id="225" name="Google Shape;225;p35"/>
          <p:cNvSpPr txBox="1"/>
          <p:nvPr/>
        </p:nvSpPr>
        <p:spPr>
          <a:xfrm>
            <a:off x="2907841" y="1147075"/>
            <a:ext cx="1753500" cy="649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rgbClr val="434343"/>
                </a:solidFill>
              </a:rPr>
              <a:t>August 2024: 121</a:t>
            </a:r>
            <a:endParaRPr sz="1200">
              <a:solidFill>
                <a:srgbClr val="434343"/>
              </a:solidFill>
            </a:endParaRPr>
          </a:p>
          <a:p>
            <a:pPr indent="0" lvl="0" marL="0" rtl="0" algn="ctr">
              <a:spcBef>
                <a:spcPts val="0"/>
              </a:spcBef>
              <a:spcAft>
                <a:spcPts val="0"/>
              </a:spcAft>
              <a:buNone/>
            </a:pPr>
            <a:r>
              <a:rPr lang="en" sz="1200">
                <a:solidFill>
                  <a:srgbClr val="434343"/>
                </a:solidFill>
              </a:rPr>
              <a:t>August 2023: 185</a:t>
            </a:r>
            <a:endParaRPr sz="1200">
              <a:solidFill>
                <a:srgbClr val="434343"/>
              </a:solidFill>
            </a:endParaRPr>
          </a:p>
        </p:txBody>
      </p:sp>
      <p:sp>
        <p:nvSpPr>
          <p:cNvPr id="226" name="Google Shape;226;p35"/>
          <p:cNvSpPr txBox="1"/>
          <p:nvPr/>
        </p:nvSpPr>
        <p:spPr>
          <a:xfrm>
            <a:off x="4498591" y="757050"/>
            <a:ext cx="14982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a:solidFill>
                  <a:srgbClr val="434343"/>
                </a:solidFill>
              </a:rPr>
              <a:t>Contracts</a:t>
            </a:r>
            <a:endParaRPr sz="1600">
              <a:solidFill>
                <a:srgbClr val="434343"/>
              </a:solidFill>
            </a:endParaRPr>
          </a:p>
        </p:txBody>
      </p:sp>
      <p:sp>
        <p:nvSpPr>
          <p:cNvPr id="227" name="Google Shape;227;p35"/>
          <p:cNvSpPr txBox="1"/>
          <p:nvPr/>
        </p:nvSpPr>
        <p:spPr>
          <a:xfrm>
            <a:off x="4370941" y="1147075"/>
            <a:ext cx="1753500" cy="649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rgbClr val="434343"/>
                </a:solidFill>
              </a:rPr>
              <a:t>August 2024: 13</a:t>
            </a:r>
            <a:endParaRPr sz="1200">
              <a:solidFill>
                <a:srgbClr val="434343"/>
              </a:solidFill>
            </a:endParaRPr>
          </a:p>
          <a:p>
            <a:pPr indent="0" lvl="0" marL="0" rtl="0" algn="ctr">
              <a:spcBef>
                <a:spcPts val="0"/>
              </a:spcBef>
              <a:spcAft>
                <a:spcPts val="0"/>
              </a:spcAft>
              <a:buNone/>
            </a:pPr>
            <a:r>
              <a:rPr lang="en" sz="1200">
                <a:solidFill>
                  <a:srgbClr val="434343"/>
                </a:solidFill>
              </a:rPr>
              <a:t>August 2023: 9</a:t>
            </a:r>
            <a:endParaRPr sz="1200">
              <a:solidFill>
                <a:srgbClr val="434343"/>
              </a:solidFill>
            </a:endParaRPr>
          </a:p>
        </p:txBody>
      </p:sp>
      <p:pic>
        <p:nvPicPr>
          <p:cNvPr id="228" name="Google Shape;228;p35"/>
          <p:cNvPicPr preferRelativeResize="0"/>
          <p:nvPr/>
        </p:nvPicPr>
        <p:blipFill>
          <a:blip r:embed="rId14">
            <a:alphaModFix/>
          </a:blip>
          <a:stretch>
            <a:fillRect/>
          </a:stretch>
        </p:blipFill>
        <p:spPr>
          <a:xfrm>
            <a:off x="70600" y="716925"/>
            <a:ext cx="2964899" cy="1140022"/>
          </a:xfrm>
          <a:prstGeom prst="rect">
            <a:avLst/>
          </a:prstGeom>
          <a:noFill/>
          <a:ln>
            <a:noFill/>
          </a:ln>
        </p:spPr>
      </p:pic>
      <p:pic>
        <p:nvPicPr>
          <p:cNvPr id="229" name="Google Shape;229;p35"/>
          <p:cNvPicPr preferRelativeResize="0"/>
          <p:nvPr/>
        </p:nvPicPr>
        <p:blipFill>
          <a:blip r:embed="rId15">
            <a:alphaModFix/>
          </a:blip>
          <a:stretch>
            <a:fillRect/>
          </a:stretch>
        </p:blipFill>
        <p:spPr>
          <a:xfrm>
            <a:off x="5996800" y="586425"/>
            <a:ext cx="3019000" cy="12705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33" name="Shape 233"/>
        <p:cNvGrpSpPr/>
        <p:nvPr/>
      </p:nvGrpSpPr>
      <p:grpSpPr>
        <a:xfrm>
          <a:off x="0" y="0"/>
          <a:ext cx="0" cy="0"/>
          <a:chOff x="0" y="0"/>
          <a:chExt cx="0" cy="0"/>
        </a:xfrm>
      </p:grpSpPr>
      <p:sp>
        <p:nvSpPr>
          <p:cNvPr id="234" name="Google Shape;234;p36"/>
          <p:cNvSpPr txBox="1"/>
          <p:nvPr/>
        </p:nvSpPr>
        <p:spPr>
          <a:xfrm>
            <a:off x="345375" y="146975"/>
            <a:ext cx="2334600" cy="671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700">
                <a:solidFill>
                  <a:schemeClr val="lt1"/>
                </a:solidFill>
                <a:latin typeface="Proxima Nova"/>
                <a:ea typeface="Proxima Nova"/>
                <a:cs typeface="Proxima Nova"/>
                <a:sym typeface="Proxima Nova"/>
              </a:rPr>
              <a:t>PBL</a:t>
            </a:r>
            <a:r>
              <a:rPr lang="en" sz="2700">
                <a:solidFill>
                  <a:schemeClr val="lt1"/>
                </a:solidFill>
                <a:latin typeface="Proxima Nova"/>
                <a:ea typeface="Proxima Nova"/>
                <a:cs typeface="Proxima Nova"/>
                <a:sym typeface="Proxima Nova"/>
              </a:rPr>
              <a:t>: Paid</a:t>
            </a:r>
            <a:endParaRPr sz="2700">
              <a:solidFill>
                <a:schemeClr val="lt1"/>
              </a:solidFill>
              <a:latin typeface="Proxima Nova"/>
              <a:ea typeface="Proxima Nova"/>
              <a:cs typeface="Proxima Nova"/>
              <a:sym typeface="Proxima Nova"/>
            </a:endParaRPr>
          </a:p>
        </p:txBody>
      </p:sp>
      <p:sp>
        <p:nvSpPr>
          <p:cNvPr id="235" name="Google Shape;235;p36"/>
          <p:cNvSpPr txBox="1"/>
          <p:nvPr/>
        </p:nvSpPr>
        <p:spPr>
          <a:xfrm>
            <a:off x="3987900" y="0"/>
            <a:ext cx="1168200" cy="29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lt1"/>
                </a:solidFill>
                <a:latin typeface="Proxima Nova"/>
                <a:ea typeface="Proxima Nova"/>
                <a:cs typeface="Proxima Nova"/>
                <a:sym typeface="Proxima Nova"/>
              </a:rPr>
              <a:t>Branded</a:t>
            </a:r>
            <a:endParaRPr sz="1800">
              <a:solidFill>
                <a:schemeClr val="lt1"/>
              </a:solidFill>
              <a:latin typeface="Proxima Nova"/>
              <a:ea typeface="Proxima Nova"/>
              <a:cs typeface="Proxima Nova"/>
              <a:sym typeface="Proxima Nova"/>
            </a:endParaRPr>
          </a:p>
        </p:txBody>
      </p:sp>
      <p:sp>
        <p:nvSpPr>
          <p:cNvPr id="236" name="Google Shape;236;p36"/>
          <p:cNvSpPr txBox="1"/>
          <p:nvPr/>
        </p:nvSpPr>
        <p:spPr>
          <a:xfrm>
            <a:off x="6914175" y="0"/>
            <a:ext cx="1542900" cy="29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lt1"/>
                </a:solidFill>
                <a:latin typeface="Proxima Nova"/>
                <a:ea typeface="Proxima Nova"/>
                <a:cs typeface="Proxima Nova"/>
                <a:sym typeface="Proxima Nova"/>
              </a:rPr>
              <a:t>Non-Branded</a:t>
            </a:r>
            <a:endParaRPr sz="1800">
              <a:solidFill>
                <a:schemeClr val="lt1"/>
              </a:solidFill>
              <a:latin typeface="Proxima Nova"/>
              <a:ea typeface="Proxima Nova"/>
              <a:cs typeface="Proxima Nova"/>
              <a:sym typeface="Proxima Nova"/>
            </a:endParaRPr>
          </a:p>
        </p:txBody>
      </p:sp>
      <p:sp>
        <p:nvSpPr>
          <p:cNvPr id="237" name="Google Shape;237;p36"/>
          <p:cNvSpPr txBox="1"/>
          <p:nvPr/>
        </p:nvSpPr>
        <p:spPr>
          <a:xfrm>
            <a:off x="5187425" y="2868325"/>
            <a:ext cx="3831900" cy="216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solidFill>
                  <a:schemeClr val="lt1"/>
                </a:solidFill>
                <a:highlight>
                  <a:schemeClr val="dk1"/>
                </a:highlight>
                <a:latin typeface="Proxima Nova"/>
                <a:ea typeface="Proxima Nova"/>
                <a:cs typeface="Proxima Nova"/>
                <a:sym typeface="Proxima Nova"/>
              </a:rPr>
              <a:t>Paid metrics saw a small decrease in metrics MoM. Clicks and conversions saw decreases across the board, with CTR seeing a small increase. Branded keywords still bring in the most traffic. Some non-branded keywords are showing branded search terms as a result of adding broad match keywords through the broad match test. Golf and retirement related keywords are still among the top search terms. </a:t>
            </a:r>
            <a:endParaRPr sz="1100">
              <a:solidFill>
                <a:schemeClr val="lt1"/>
              </a:solidFill>
              <a:highlight>
                <a:srgbClr val="FFFF00"/>
              </a:highlight>
              <a:latin typeface="Proxima Nova"/>
              <a:ea typeface="Proxima Nova"/>
              <a:cs typeface="Proxima Nova"/>
              <a:sym typeface="Proxima Nova"/>
            </a:endParaRPr>
          </a:p>
          <a:p>
            <a:pPr indent="0" lvl="0" marL="0" rtl="0" algn="l">
              <a:spcBef>
                <a:spcPts val="0"/>
              </a:spcBef>
              <a:spcAft>
                <a:spcPts val="0"/>
              </a:spcAft>
              <a:buNone/>
            </a:pPr>
            <a:r>
              <a:t/>
            </a:r>
            <a:endParaRPr sz="1100">
              <a:solidFill>
                <a:schemeClr val="lt1"/>
              </a:solidFill>
              <a:highlight>
                <a:schemeClr val="dk1"/>
              </a:highlight>
              <a:latin typeface="Proxima Nova"/>
              <a:ea typeface="Proxima Nova"/>
              <a:cs typeface="Proxima Nova"/>
              <a:sym typeface="Proxima Nova"/>
            </a:endParaRPr>
          </a:p>
          <a:p>
            <a:pPr indent="0" lvl="0" marL="0" rtl="0" algn="l">
              <a:spcBef>
                <a:spcPts val="0"/>
              </a:spcBef>
              <a:spcAft>
                <a:spcPts val="0"/>
              </a:spcAft>
              <a:buNone/>
            </a:pPr>
            <a:r>
              <a:rPr lang="en" sz="1100">
                <a:solidFill>
                  <a:schemeClr val="lt1"/>
                </a:solidFill>
                <a:highlight>
                  <a:schemeClr val="dk1"/>
                </a:highlight>
                <a:latin typeface="Proxima Nova"/>
                <a:ea typeface="Proxima Nova"/>
                <a:cs typeface="Proxima Nova"/>
                <a:sym typeface="Proxima Nova"/>
              </a:rPr>
              <a:t>Mobile devices take the majority conversions when compared with computers.</a:t>
            </a:r>
            <a:endParaRPr sz="1100">
              <a:solidFill>
                <a:schemeClr val="lt1"/>
              </a:solidFill>
              <a:highlight>
                <a:schemeClr val="dk1"/>
              </a:highlight>
              <a:latin typeface="Proxima Nova"/>
              <a:ea typeface="Proxima Nova"/>
              <a:cs typeface="Proxima Nova"/>
              <a:sym typeface="Proxima Nova"/>
            </a:endParaRPr>
          </a:p>
        </p:txBody>
      </p:sp>
      <p:pic>
        <p:nvPicPr>
          <p:cNvPr id="238" name="Google Shape;238;p36"/>
          <p:cNvPicPr preferRelativeResize="0"/>
          <p:nvPr/>
        </p:nvPicPr>
        <p:blipFill>
          <a:blip r:embed="rId3">
            <a:alphaModFix/>
          </a:blip>
          <a:stretch>
            <a:fillRect/>
          </a:stretch>
        </p:blipFill>
        <p:spPr>
          <a:xfrm>
            <a:off x="526213" y="818075"/>
            <a:ext cx="1972916" cy="1745450"/>
          </a:xfrm>
          <a:prstGeom prst="rect">
            <a:avLst/>
          </a:prstGeom>
          <a:noFill/>
          <a:ln>
            <a:noFill/>
          </a:ln>
        </p:spPr>
      </p:pic>
      <p:pic>
        <p:nvPicPr>
          <p:cNvPr id="239" name="Google Shape;239;p36"/>
          <p:cNvPicPr preferRelativeResize="0"/>
          <p:nvPr/>
        </p:nvPicPr>
        <p:blipFill>
          <a:blip r:embed="rId4">
            <a:alphaModFix/>
          </a:blip>
          <a:stretch>
            <a:fillRect/>
          </a:stretch>
        </p:blipFill>
        <p:spPr>
          <a:xfrm>
            <a:off x="370145" y="2868320"/>
            <a:ext cx="3952151" cy="607575"/>
          </a:xfrm>
          <a:prstGeom prst="rect">
            <a:avLst/>
          </a:prstGeom>
          <a:noFill/>
          <a:ln>
            <a:noFill/>
          </a:ln>
        </p:spPr>
      </p:pic>
      <p:pic>
        <p:nvPicPr>
          <p:cNvPr id="240" name="Google Shape;240;p36"/>
          <p:cNvPicPr preferRelativeResize="0"/>
          <p:nvPr/>
        </p:nvPicPr>
        <p:blipFill>
          <a:blip r:embed="rId5">
            <a:alphaModFix/>
          </a:blip>
          <a:stretch>
            <a:fillRect/>
          </a:stretch>
        </p:blipFill>
        <p:spPr>
          <a:xfrm>
            <a:off x="3130725" y="401925"/>
            <a:ext cx="1542900" cy="2261322"/>
          </a:xfrm>
          <a:prstGeom prst="rect">
            <a:avLst/>
          </a:prstGeom>
          <a:noFill/>
          <a:ln>
            <a:noFill/>
          </a:ln>
        </p:spPr>
      </p:pic>
      <p:pic>
        <p:nvPicPr>
          <p:cNvPr id="241" name="Google Shape;241;p36"/>
          <p:cNvPicPr preferRelativeResize="0"/>
          <p:nvPr/>
        </p:nvPicPr>
        <p:blipFill>
          <a:blip r:embed="rId6">
            <a:alphaModFix/>
          </a:blip>
          <a:stretch>
            <a:fillRect/>
          </a:stretch>
        </p:blipFill>
        <p:spPr>
          <a:xfrm>
            <a:off x="4673624" y="401925"/>
            <a:ext cx="1250626" cy="2261326"/>
          </a:xfrm>
          <a:prstGeom prst="rect">
            <a:avLst/>
          </a:prstGeom>
          <a:noFill/>
          <a:ln>
            <a:noFill/>
          </a:ln>
        </p:spPr>
      </p:pic>
      <p:pic>
        <p:nvPicPr>
          <p:cNvPr id="242" name="Google Shape;242;p36"/>
          <p:cNvPicPr preferRelativeResize="0"/>
          <p:nvPr/>
        </p:nvPicPr>
        <p:blipFill>
          <a:blip r:embed="rId7">
            <a:alphaModFix/>
          </a:blip>
          <a:stretch>
            <a:fillRect/>
          </a:stretch>
        </p:blipFill>
        <p:spPr>
          <a:xfrm>
            <a:off x="6320550" y="376913"/>
            <a:ext cx="1409000" cy="2414200"/>
          </a:xfrm>
          <a:prstGeom prst="rect">
            <a:avLst/>
          </a:prstGeom>
          <a:noFill/>
          <a:ln>
            <a:noFill/>
          </a:ln>
        </p:spPr>
      </p:pic>
      <p:pic>
        <p:nvPicPr>
          <p:cNvPr id="243" name="Google Shape;243;p36"/>
          <p:cNvPicPr preferRelativeResize="0"/>
          <p:nvPr/>
        </p:nvPicPr>
        <p:blipFill>
          <a:blip r:embed="rId8">
            <a:alphaModFix/>
          </a:blip>
          <a:stretch>
            <a:fillRect/>
          </a:stretch>
        </p:blipFill>
        <p:spPr>
          <a:xfrm>
            <a:off x="7729550" y="397037"/>
            <a:ext cx="1168200" cy="2373956"/>
          </a:xfrm>
          <a:prstGeom prst="rect">
            <a:avLst/>
          </a:prstGeom>
          <a:noFill/>
          <a:ln>
            <a:noFill/>
          </a:ln>
        </p:spPr>
      </p:pic>
      <p:pic>
        <p:nvPicPr>
          <p:cNvPr id="244" name="Google Shape;244;p36"/>
          <p:cNvPicPr preferRelativeResize="0"/>
          <p:nvPr/>
        </p:nvPicPr>
        <p:blipFill>
          <a:blip r:embed="rId9">
            <a:alphaModFix/>
          </a:blip>
          <a:stretch>
            <a:fillRect/>
          </a:stretch>
        </p:blipFill>
        <p:spPr>
          <a:xfrm>
            <a:off x="180363" y="3614126"/>
            <a:ext cx="4331726" cy="1282625"/>
          </a:xfrm>
          <a:prstGeom prst="rect">
            <a:avLst/>
          </a:prstGeom>
          <a:noFill/>
          <a:ln>
            <a:noFill/>
          </a:ln>
        </p:spPr>
      </p:pic>
      <p:sp>
        <p:nvSpPr>
          <p:cNvPr id="245" name="Google Shape;245;p36"/>
          <p:cNvSpPr txBox="1"/>
          <p:nvPr/>
        </p:nvSpPr>
        <p:spPr>
          <a:xfrm>
            <a:off x="303600" y="2629725"/>
            <a:ext cx="1205700" cy="34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roxima Nova"/>
                <a:ea typeface="Proxima Nova"/>
                <a:cs typeface="Proxima Nova"/>
                <a:sym typeface="Proxima Nova"/>
              </a:rPr>
              <a:t>MoM Comparison</a:t>
            </a:r>
            <a:endParaRPr sz="1000">
              <a:solidFill>
                <a:schemeClr val="lt1"/>
              </a:solidFill>
              <a:latin typeface="Proxima Nova"/>
              <a:ea typeface="Proxima Nova"/>
              <a:cs typeface="Proxima Nova"/>
              <a:sym typeface="Proxima Nova"/>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49" name="Shape 249"/>
        <p:cNvGrpSpPr/>
        <p:nvPr/>
      </p:nvGrpSpPr>
      <p:grpSpPr>
        <a:xfrm>
          <a:off x="0" y="0"/>
          <a:ext cx="0" cy="0"/>
          <a:chOff x="0" y="0"/>
          <a:chExt cx="0" cy="0"/>
        </a:xfrm>
      </p:grpSpPr>
      <p:sp>
        <p:nvSpPr>
          <p:cNvPr id="250" name="Google Shape;250;p37"/>
          <p:cNvSpPr/>
          <p:nvPr/>
        </p:nvSpPr>
        <p:spPr>
          <a:xfrm>
            <a:off x="562575" y="1329650"/>
            <a:ext cx="1505100" cy="935700"/>
          </a:xfrm>
          <a:prstGeom prst="rect">
            <a:avLst/>
          </a:prstGeom>
          <a:solidFill>
            <a:srgbClr val="A4C2F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51" name="Google Shape;251;p37"/>
          <p:cNvSpPr txBox="1"/>
          <p:nvPr/>
        </p:nvSpPr>
        <p:spPr>
          <a:xfrm>
            <a:off x="111750" y="169425"/>
            <a:ext cx="4572000" cy="59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400">
                <a:solidFill>
                  <a:schemeClr val="lt1"/>
                </a:solidFill>
                <a:latin typeface="Merriweather"/>
                <a:ea typeface="Merriweather"/>
                <a:cs typeface="Merriweather"/>
                <a:sym typeface="Merriweather"/>
              </a:rPr>
              <a:t>PBL</a:t>
            </a:r>
            <a:r>
              <a:rPr lang="en" sz="2400">
                <a:solidFill>
                  <a:schemeClr val="lt1"/>
                </a:solidFill>
                <a:latin typeface="Merriweather"/>
                <a:ea typeface="Merriweather"/>
                <a:cs typeface="Merriweather"/>
                <a:sym typeface="Merriweather"/>
              </a:rPr>
              <a:t>: Organic Users &amp; Traffic</a:t>
            </a:r>
            <a:endParaRPr sz="2400">
              <a:solidFill>
                <a:schemeClr val="lt1"/>
              </a:solidFill>
              <a:latin typeface="Merriweather"/>
              <a:ea typeface="Merriweather"/>
              <a:cs typeface="Merriweather"/>
              <a:sym typeface="Merriweather"/>
            </a:endParaRPr>
          </a:p>
        </p:txBody>
      </p:sp>
      <p:sp>
        <p:nvSpPr>
          <p:cNvPr id="252" name="Google Shape;252;p37"/>
          <p:cNvSpPr txBox="1"/>
          <p:nvPr/>
        </p:nvSpPr>
        <p:spPr>
          <a:xfrm>
            <a:off x="255700" y="918063"/>
            <a:ext cx="5224800" cy="32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lt1"/>
                </a:solidFill>
                <a:latin typeface="Proxima Nova"/>
                <a:ea typeface="Proxima Nova"/>
                <a:cs typeface="Proxima Nova"/>
                <a:sym typeface="Proxima Nova"/>
              </a:rPr>
              <a:t>YoY Comparison of Organic traffic</a:t>
            </a:r>
            <a:endParaRPr b="1">
              <a:solidFill>
                <a:schemeClr val="lt1"/>
              </a:solidFill>
              <a:latin typeface="Proxima Nova"/>
              <a:ea typeface="Proxima Nova"/>
              <a:cs typeface="Proxima Nova"/>
              <a:sym typeface="Proxima Nova"/>
            </a:endParaRPr>
          </a:p>
        </p:txBody>
      </p:sp>
      <p:sp>
        <p:nvSpPr>
          <p:cNvPr id="253" name="Google Shape;253;p37"/>
          <p:cNvSpPr txBox="1"/>
          <p:nvPr/>
        </p:nvSpPr>
        <p:spPr>
          <a:xfrm>
            <a:off x="760510" y="1608050"/>
            <a:ext cx="1109400" cy="3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500">
                <a:solidFill>
                  <a:schemeClr val="dk1"/>
                </a:solidFill>
                <a:latin typeface="Proxima Nova"/>
                <a:ea typeface="Proxima Nova"/>
                <a:cs typeface="Proxima Nova"/>
                <a:sym typeface="Proxima Nova"/>
              </a:rPr>
              <a:t>Live</a:t>
            </a:r>
            <a:endParaRPr b="1" sz="1500">
              <a:solidFill>
                <a:schemeClr val="dk1"/>
              </a:solidFill>
              <a:latin typeface="Proxima Nova"/>
              <a:ea typeface="Proxima Nova"/>
              <a:cs typeface="Proxima Nova"/>
              <a:sym typeface="Proxima Nova"/>
            </a:endParaRPr>
          </a:p>
        </p:txBody>
      </p:sp>
      <p:sp>
        <p:nvSpPr>
          <p:cNvPr id="254" name="Google Shape;254;p37"/>
          <p:cNvSpPr/>
          <p:nvPr/>
        </p:nvSpPr>
        <p:spPr>
          <a:xfrm>
            <a:off x="562575" y="2381474"/>
            <a:ext cx="1505100" cy="935700"/>
          </a:xfrm>
          <a:prstGeom prst="rect">
            <a:avLst/>
          </a:prstGeom>
          <a:solidFill>
            <a:srgbClr val="A4C2F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55" name="Google Shape;255;p37"/>
          <p:cNvSpPr txBox="1"/>
          <p:nvPr/>
        </p:nvSpPr>
        <p:spPr>
          <a:xfrm>
            <a:off x="600229" y="2520671"/>
            <a:ext cx="1378500" cy="3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500">
                <a:solidFill>
                  <a:schemeClr val="dk1"/>
                </a:solidFill>
                <a:latin typeface="Proxima Nova"/>
                <a:ea typeface="Proxima Nova"/>
                <a:cs typeface="Proxima Nova"/>
                <a:sym typeface="Proxima Nova"/>
              </a:rPr>
              <a:t>“Club” Queries</a:t>
            </a:r>
            <a:endParaRPr b="1" sz="1500">
              <a:solidFill>
                <a:schemeClr val="dk1"/>
              </a:solidFill>
              <a:latin typeface="Proxima Nova"/>
              <a:ea typeface="Proxima Nova"/>
              <a:cs typeface="Proxima Nova"/>
              <a:sym typeface="Proxima Nova"/>
            </a:endParaRPr>
          </a:p>
        </p:txBody>
      </p:sp>
      <p:sp>
        <p:nvSpPr>
          <p:cNvPr id="256" name="Google Shape;256;p37"/>
          <p:cNvSpPr/>
          <p:nvPr/>
        </p:nvSpPr>
        <p:spPr>
          <a:xfrm>
            <a:off x="562575" y="3433298"/>
            <a:ext cx="1505100" cy="935700"/>
          </a:xfrm>
          <a:prstGeom prst="rect">
            <a:avLst/>
          </a:prstGeom>
          <a:solidFill>
            <a:srgbClr val="A4C2F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57" name="Google Shape;257;p37"/>
          <p:cNvSpPr txBox="1"/>
          <p:nvPr/>
        </p:nvSpPr>
        <p:spPr>
          <a:xfrm>
            <a:off x="599979" y="3581120"/>
            <a:ext cx="1378500" cy="3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500">
                <a:solidFill>
                  <a:schemeClr val="dk1"/>
                </a:solidFill>
                <a:latin typeface="Proxima Nova"/>
                <a:ea typeface="Proxima Nova"/>
                <a:cs typeface="Proxima Nova"/>
                <a:sym typeface="Proxima Nova"/>
              </a:rPr>
              <a:t>Branded Queries</a:t>
            </a:r>
            <a:endParaRPr b="1" sz="1500">
              <a:solidFill>
                <a:schemeClr val="dk1"/>
              </a:solidFill>
              <a:latin typeface="Proxima Nova"/>
              <a:ea typeface="Proxima Nova"/>
              <a:cs typeface="Proxima Nova"/>
              <a:sym typeface="Proxima Nova"/>
            </a:endParaRPr>
          </a:p>
        </p:txBody>
      </p:sp>
      <p:sp>
        <p:nvSpPr>
          <p:cNvPr id="258" name="Google Shape;258;p37"/>
          <p:cNvSpPr txBox="1"/>
          <p:nvPr/>
        </p:nvSpPr>
        <p:spPr>
          <a:xfrm>
            <a:off x="6847150" y="1329700"/>
            <a:ext cx="2175900" cy="3039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lt1"/>
                </a:solidFill>
                <a:latin typeface="Proxima Nova"/>
                <a:ea typeface="Proxima Nova"/>
                <a:cs typeface="Proxima Nova"/>
                <a:sym typeface="Proxima Nova"/>
              </a:rPr>
              <a:t>Summary:</a:t>
            </a:r>
            <a:endParaRPr b="1">
              <a:solidFill>
                <a:schemeClr val="lt1"/>
              </a:solidFill>
              <a:latin typeface="Proxima Nova"/>
              <a:ea typeface="Proxima Nova"/>
              <a:cs typeface="Proxima Nova"/>
              <a:sym typeface="Proxima Nova"/>
            </a:endParaRPr>
          </a:p>
          <a:p>
            <a:pPr indent="-304800" lvl="0" marL="457200" rtl="0" algn="l">
              <a:spcBef>
                <a:spcPts val="0"/>
              </a:spcBef>
              <a:spcAft>
                <a:spcPts val="0"/>
              </a:spcAft>
              <a:buClr>
                <a:schemeClr val="lt1"/>
              </a:buClr>
              <a:buSzPts val="1200"/>
              <a:buFont typeface="Proxima Nova"/>
              <a:buChar char="●"/>
            </a:pPr>
            <a:r>
              <a:rPr lang="en" sz="1200">
                <a:solidFill>
                  <a:schemeClr val="lt1"/>
                </a:solidFill>
                <a:latin typeface="Proxima Nova"/>
                <a:ea typeface="Proxima Nova"/>
                <a:cs typeface="Proxima Nova"/>
                <a:sym typeface="Proxima Nova"/>
              </a:rPr>
              <a:t>“Live” ecosystem traffic has decreased slightly as avg pos and CTR are moving in the wrong direction</a:t>
            </a:r>
            <a:endParaRPr sz="1200">
              <a:solidFill>
                <a:schemeClr val="lt1"/>
              </a:solidFill>
              <a:latin typeface="Proxima Nova"/>
              <a:ea typeface="Proxima Nova"/>
              <a:cs typeface="Proxima Nova"/>
              <a:sym typeface="Proxima Nova"/>
            </a:endParaRPr>
          </a:p>
          <a:p>
            <a:pPr indent="-304800" lvl="0" marL="457200" rtl="0" algn="l">
              <a:spcBef>
                <a:spcPts val="0"/>
              </a:spcBef>
              <a:spcAft>
                <a:spcPts val="0"/>
              </a:spcAft>
              <a:buClr>
                <a:schemeClr val="lt1"/>
              </a:buClr>
              <a:buSzPts val="1200"/>
              <a:buFont typeface="Proxima Nova"/>
              <a:buChar char="●"/>
            </a:pPr>
            <a:r>
              <a:rPr lang="en" sz="1200">
                <a:solidFill>
                  <a:schemeClr val="lt1"/>
                </a:solidFill>
                <a:latin typeface="Proxima Nova"/>
                <a:ea typeface="Proxima Nova"/>
                <a:cs typeface="Proxima Nova"/>
                <a:sym typeface="Proxima Nova"/>
              </a:rPr>
              <a:t>Club-based query traffic has increased significantly</a:t>
            </a:r>
            <a:endParaRPr sz="1200">
              <a:solidFill>
                <a:schemeClr val="lt1"/>
              </a:solidFill>
              <a:latin typeface="Proxima Nova"/>
              <a:ea typeface="Proxima Nova"/>
              <a:cs typeface="Proxima Nova"/>
              <a:sym typeface="Proxima Nova"/>
            </a:endParaRPr>
          </a:p>
          <a:p>
            <a:pPr indent="-304800" lvl="0" marL="457200" rtl="0" algn="l">
              <a:spcBef>
                <a:spcPts val="0"/>
              </a:spcBef>
              <a:spcAft>
                <a:spcPts val="0"/>
              </a:spcAft>
              <a:buClr>
                <a:schemeClr val="lt1"/>
              </a:buClr>
              <a:buSzPts val="1200"/>
              <a:buFont typeface="Proxima Nova"/>
              <a:buChar char="●"/>
            </a:pPr>
            <a:r>
              <a:rPr lang="en" sz="1200">
                <a:solidFill>
                  <a:schemeClr val="lt1"/>
                </a:solidFill>
                <a:latin typeface="Proxima Nova"/>
                <a:ea typeface="Proxima Nova"/>
                <a:cs typeface="Proxima Nova"/>
                <a:sym typeface="Proxima Nova"/>
              </a:rPr>
              <a:t>Branded (i.e. “palmetto bluff”) queries have increased due mainly to better avg pos</a:t>
            </a:r>
            <a:endParaRPr sz="1200">
              <a:solidFill>
                <a:schemeClr val="lt1"/>
              </a:solidFill>
              <a:latin typeface="Proxima Nova"/>
              <a:ea typeface="Proxima Nova"/>
              <a:cs typeface="Proxima Nova"/>
              <a:sym typeface="Proxima Nova"/>
            </a:endParaRPr>
          </a:p>
        </p:txBody>
      </p:sp>
      <p:pic>
        <p:nvPicPr>
          <p:cNvPr id="259" name="Google Shape;259;p37"/>
          <p:cNvPicPr preferRelativeResize="0"/>
          <p:nvPr/>
        </p:nvPicPr>
        <p:blipFill>
          <a:blip r:embed="rId3">
            <a:alphaModFix/>
          </a:blip>
          <a:stretch>
            <a:fillRect/>
          </a:stretch>
        </p:blipFill>
        <p:spPr>
          <a:xfrm>
            <a:off x="2067800" y="1329700"/>
            <a:ext cx="4690276" cy="934475"/>
          </a:xfrm>
          <a:prstGeom prst="rect">
            <a:avLst/>
          </a:prstGeom>
          <a:noFill/>
          <a:ln>
            <a:noFill/>
          </a:ln>
        </p:spPr>
      </p:pic>
      <p:pic>
        <p:nvPicPr>
          <p:cNvPr id="260" name="Google Shape;260;p37"/>
          <p:cNvPicPr preferRelativeResize="0"/>
          <p:nvPr/>
        </p:nvPicPr>
        <p:blipFill>
          <a:blip r:embed="rId4">
            <a:alphaModFix/>
          </a:blip>
          <a:stretch>
            <a:fillRect/>
          </a:stretch>
        </p:blipFill>
        <p:spPr>
          <a:xfrm>
            <a:off x="2067800" y="2381500"/>
            <a:ext cx="4690276" cy="934475"/>
          </a:xfrm>
          <a:prstGeom prst="rect">
            <a:avLst/>
          </a:prstGeom>
          <a:noFill/>
          <a:ln>
            <a:noFill/>
          </a:ln>
        </p:spPr>
      </p:pic>
      <p:pic>
        <p:nvPicPr>
          <p:cNvPr id="261" name="Google Shape;261;p37"/>
          <p:cNvPicPr preferRelativeResize="0"/>
          <p:nvPr/>
        </p:nvPicPr>
        <p:blipFill>
          <a:blip r:embed="rId5">
            <a:alphaModFix/>
          </a:blip>
          <a:stretch>
            <a:fillRect/>
          </a:stretch>
        </p:blipFill>
        <p:spPr>
          <a:xfrm>
            <a:off x="2067675" y="3433300"/>
            <a:ext cx="4690275" cy="9357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65" name="Shape 265"/>
        <p:cNvGrpSpPr/>
        <p:nvPr/>
      </p:nvGrpSpPr>
      <p:grpSpPr>
        <a:xfrm>
          <a:off x="0" y="0"/>
          <a:ext cx="0" cy="0"/>
          <a:chOff x="0" y="0"/>
          <a:chExt cx="0" cy="0"/>
        </a:xfrm>
      </p:grpSpPr>
      <p:sp>
        <p:nvSpPr>
          <p:cNvPr id="266" name="Google Shape;266;p38"/>
          <p:cNvSpPr txBox="1"/>
          <p:nvPr/>
        </p:nvSpPr>
        <p:spPr>
          <a:xfrm>
            <a:off x="111750" y="169425"/>
            <a:ext cx="4572000" cy="59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400">
                <a:solidFill>
                  <a:schemeClr val="lt1"/>
                </a:solidFill>
                <a:latin typeface="Merriweather"/>
                <a:ea typeface="Merriweather"/>
                <a:cs typeface="Merriweather"/>
                <a:sym typeface="Merriweather"/>
              </a:rPr>
              <a:t>PBL: </a:t>
            </a:r>
            <a:r>
              <a:rPr lang="en" sz="2400">
                <a:solidFill>
                  <a:schemeClr val="lt1"/>
                </a:solidFill>
                <a:latin typeface="Merriweather"/>
                <a:ea typeface="Merriweather"/>
                <a:cs typeface="Merriweather"/>
                <a:sym typeface="Merriweather"/>
              </a:rPr>
              <a:t>Organic Users &amp; Traffic</a:t>
            </a:r>
            <a:endParaRPr sz="2400">
              <a:solidFill>
                <a:schemeClr val="lt1"/>
              </a:solidFill>
              <a:latin typeface="Merriweather"/>
              <a:ea typeface="Merriweather"/>
              <a:cs typeface="Merriweather"/>
              <a:sym typeface="Merriweather"/>
            </a:endParaRPr>
          </a:p>
        </p:txBody>
      </p:sp>
      <p:pic>
        <p:nvPicPr>
          <p:cNvPr id="267" name="Google Shape;267;p38"/>
          <p:cNvPicPr preferRelativeResize="0"/>
          <p:nvPr/>
        </p:nvPicPr>
        <p:blipFill>
          <a:blip r:embed="rId3">
            <a:alphaModFix/>
          </a:blip>
          <a:stretch>
            <a:fillRect/>
          </a:stretch>
        </p:blipFill>
        <p:spPr>
          <a:xfrm>
            <a:off x="308250" y="2765096"/>
            <a:ext cx="2618525" cy="1896192"/>
          </a:xfrm>
          <a:prstGeom prst="rect">
            <a:avLst/>
          </a:prstGeom>
          <a:noFill/>
          <a:ln>
            <a:noFill/>
          </a:ln>
        </p:spPr>
      </p:pic>
      <p:pic>
        <p:nvPicPr>
          <p:cNvPr id="268" name="Google Shape;268;p38"/>
          <p:cNvPicPr preferRelativeResize="0"/>
          <p:nvPr/>
        </p:nvPicPr>
        <p:blipFill>
          <a:blip r:embed="rId4">
            <a:alphaModFix/>
          </a:blip>
          <a:stretch>
            <a:fillRect/>
          </a:stretch>
        </p:blipFill>
        <p:spPr>
          <a:xfrm>
            <a:off x="2998375" y="2665100"/>
            <a:ext cx="1137941" cy="2096225"/>
          </a:xfrm>
          <a:prstGeom prst="rect">
            <a:avLst/>
          </a:prstGeom>
          <a:noFill/>
          <a:ln>
            <a:noFill/>
          </a:ln>
        </p:spPr>
      </p:pic>
      <p:pic>
        <p:nvPicPr>
          <p:cNvPr id="269" name="Google Shape;269;p38"/>
          <p:cNvPicPr preferRelativeResize="0"/>
          <p:nvPr/>
        </p:nvPicPr>
        <p:blipFill>
          <a:blip r:embed="rId5">
            <a:alphaModFix/>
          </a:blip>
          <a:stretch>
            <a:fillRect/>
          </a:stretch>
        </p:blipFill>
        <p:spPr>
          <a:xfrm>
            <a:off x="185875" y="1016910"/>
            <a:ext cx="4356899" cy="927865"/>
          </a:xfrm>
          <a:prstGeom prst="rect">
            <a:avLst/>
          </a:prstGeom>
          <a:noFill/>
          <a:ln>
            <a:noFill/>
          </a:ln>
        </p:spPr>
      </p:pic>
      <p:pic>
        <p:nvPicPr>
          <p:cNvPr id="270" name="Google Shape;270;p38"/>
          <p:cNvPicPr preferRelativeResize="0"/>
          <p:nvPr/>
        </p:nvPicPr>
        <p:blipFill>
          <a:blip r:embed="rId6">
            <a:alphaModFix/>
          </a:blip>
          <a:stretch>
            <a:fillRect/>
          </a:stretch>
        </p:blipFill>
        <p:spPr>
          <a:xfrm>
            <a:off x="5268300" y="2013370"/>
            <a:ext cx="940325" cy="2725825"/>
          </a:xfrm>
          <a:prstGeom prst="rect">
            <a:avLst/>
          </a:prstGeom>
          <a:noFill/>
          <a:ln>
            <a:noFill/>
          </a:ln>
        </p:spPr>
      </p:pic>
      <p:pic>
        <p:nvPicPr>
          <p:cNvPr id="271" name="Google Shape;271;p38"/>
          <p:cNvPicPr preferRelativeResize="0"/>
          <p:nvPr/>
        </p:nvPicPr>
        <p:blipFill>
          <a:blip r:embed="rId7">
            <a:alphaModFix/>
          </a:blip>
          <a:stretch>
            <a:fillRect/>
          </a:stretch>
        </p:blipFill>
        <p:spPr>
          <a:xfrm>
            <a:off x="6208626" y="1991262"/>
            <a:ext cx="2528925" cy="2770049"/>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75" name="Shape 275"/>
        <p:cNvGrpSpPr/>
        <p:nvPr/>
      </p:nvGrpSpPr>
      <p:grpSpPr>
        <a:xfrm>
          <a:off x="0" y="0"/>
          <a:ext cx="0" cy="0"/>
          <a:chOff x="0" y="0"/>
          <a:chExt cx="0" cy="0"/>
        </a:xfrm>
      </p:grpSpPr>
      <p:sp>
        <p:nvSpPr>
          <p:cNvPr id="276" name="Google Shape;276;p39"/>
          <p:cNvSpPr txBox="1"/>
          <p:nvPr/>
        </p:nvSpPr>
        <p:spPr>
          <a:xfrm>
            <a:off x="335725" y="106200"/>
            <a:ext cx="3457800" cy="60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300">
                <a:solidFill>
                  <a:schemeClr val="lt1"/>
                </a:solidFill>
                <a:latin typeface="Merriweather"/>
                <a:ea typeface="Merriweather"/>
                <a:cs typeface="Merriweather"/>
                <a:sym typeface="Merriweather"/>
              </a:rPr>
              <a:t>PBL</a:t>
            </a:r>
            <a:r>
              <a:rPr lang="en" sz="2300">
                <a:solidFill>
                  <a:schemeClr val="lt1"/>
                </a:solidFill>
                <a:latin typeface="Merriweather"/>
                <a:ea typeface="Merriweather"/>
                <a:cs typeface="Merriweather"/>
                <a:sym typeface="Merriweather"/>
              </a:rPr>
              <a:t>: Takeaways</a:t>
            </a:r>
            <a:endParaRPr sz="2300">
              <a:solidFill>
                <a:schemeClr val="lt1"/>
              </a:solidFill>
              <a:latin typeface="Merriweather"/>
              <a:ea typeface="Merriweather"/>
              <a:cs typeface="Merriweather"/>
              <a:sym typeface="Merriweather"/>
            </a:endParaRPr>
          </a:p>
        </p:txBody>
      </p:sp>
      <p:sp>
        <p:nvSpPr>
          <p:cNvPr id="277" name="Google Shape;277;p39"/>
          <p:cNvSpPr txBox="1"/>
          <p:nvPr/>
        </p:nvSpPr>
        <p:spPr>
          <a:xfrm>
            <a:off x="87625" y="558100"/>
            <a:ext cx="8924100" cy="3901800"/>
          </a:xfrm>
          <a:prstGeom prst="rect">
            <a:avLst/>
          </a:prstGeom>
          <a:noFill/>
          <a:ln>
            <a:noFill/>
          </a:ln>
        </p:spPr>
        <p:txBody>
          <a:bodyPr anchorCtr="0" anchor="t" bIns="91425" lIns="91425" spcFirstLastPara="1" rIns="91425" wrap="square" tIns="91425">
            <a:spAutoFit/>
          </a:bodyPr>
          <a:lstStyle/>
          <a:p>
            <a:pPr indent="-301625" lvl="0" marL="457200" rtl="0" algn="l">
              <a:spcBef>
                <a:spcPts val="0"/>
              </a:spcBef>
              <a:spcAft>
                <a:spcPts val="0"/>
              </a:spcAft>
              <a:buClr>
                <a:schemeClr val="lt1"/>
              </a:buClr>
              <a:buSzPts val="1150"/>
              <a:buFont typeface="Proxima Nova"/>
              <a:buChar char="●"/>
            </a:pPr>
            <a:r>
              <a:rPr lang="en" sz="1150">
                <a:solidFill>
                  <a:schemeClr val="lt1"/>
                </a:solidFill>
                <a:latin typeface="Proxima Nova"/>
                <a:ea typeface="Proxima Nova"/>
                <a:cs typeface="Proxima Nova"/>
                <a:sym typeface="Proxima Nova"/>
              </a:rPr>
              <a:t>Overall website traffic is down overall, but </a:t>
            </a:r>
            <a:r>
              <a:rPr lang="en" sz="1150">
                <a:solidFill>
                  <a:schemeClr val="lt1"/>
                </a:solidFill>
                <a:latin typeface="Proxima Nova"/>
                <a:ea typeface="Proxima Nova"/>
                <a:cs typeface="Proxima Nova"/>
                <a:sym typeface="Proxima Nova"/>
              </a:rPr>
              <a:t>engagement</a:t>
            </a:r>
            <a:r>
              <a:rPr lang="en" sz="1150">
                <a:solidFill>
                  <a:schemeClr val="lt1"/>
                </a:solidFill>
                <a:latin typeface="Proxima Nova"/>
                <a:ea typeface="Proxima Nova"/>
                <a:cs typeface="Proxima Nova"/>
                <a:sym typeface="Proxima Nova"/>
              </a:rPr>
              <a:t> is up</a:t>
            </a:r>
            <a:endParaRPr sz="1150">
              <a:solidFill>
                <a:schemeClr val="lt1"/>
              </a:solidFill>
              <a:latin typeface="Proxima Nova"/>
              <a:ea typeface="Proxima Nova"/>
              <a:cs typeface="Proxima Nova"/>
              <a:sym typeface="Proxima Nova"/>
            </a:endParaRPr>
          </a:p>
          <a:p>
            <a:pPr indent="-301625" lvl="1" marL="914400" rtl="0" algn="l">
              <a:spcBef>
                <a:spcPts val="0"/>
              </a:spcBef>
              <a:spcAft>
                <a:spcPts val="0"/>
              </a:spcAft>
              <a:buClr>
                <a:schemeClr val="lt1"/>
              </a:buClr>
              <a:buSzPts val="1150"/>
              <a:buFont typeface="Proxima Nova"/>
              <a:buChar char="○"/>
            </a:pPr>
            <a:r>
              <a:rPr lang="en" sz="1150">
                <a:solidFill>
                  <a:schemeClr val="lt1"/>
                </a:solidFill>
                <a:latin typeface="Proxima Nova"/>
                <a:ea typeface="Proxima Nova"/>
                <a:cs typeface="Proxima Nova"/>
                <a:sym typeface="Proxima Nova"/>
              </a:rPr>
              <a:t>Branded and club-based queries have performed well</a:t>
            </a:r>
            <a:endParaRPr sz="1150">
              <a:solidFill>
                <a:schemeClr val="lt1"/>
              </a:solidFill>
              <a:latin typeface="Proxima Nova"/>
              <a:ea typeface="Proxima Nova"/>
              <a:cs typeface="Proxima Nova"/>
              <a:sym typeface="Proxima Nova"/>
            </a:endParaRPr>
          </a:p>
          <a:p>
            <a:pPr indent="-301625" lvl="1" marL="914400" rtl="0" algn="l">
              <a:spcBef>
                <a:spcPts val="0"/>
              </a:spcBef>
              <a:spcAft>
                <a:spcPts val="0"/>
              </a:spcAft>
              <a:buClr>
                <a:schemeClr val="lt1"/>
              </a:buClr>
              <a:buSzPts val="1150"/>
              <a:buFont typeface="Proxima Nova"/>
              <a:buChar char="○"/>
            </a:pPr>
            <a:r>
              <a:rPr lang="en" sz="1150">
                <a:solidFill>
                  <a:schemeClr val="lt1"/>
                </a:solidFill>
                <a:latin typeface="Proxima Nova"/>
                <a:ea typeface="Proxima Nova"/>
                <a:cs typeface="Proxima Nova"/>
                <a:sym typeface="Proxima Nova"/>
              </a:rPr>
              <a:t>However engagement metrics on the website has seen large increases, indicating that current users are engaging with the material</a:t>
            </a:r>
            <a:endParaRPr sz="1150">
              <a:solidFill>
                <a:schemeClr val="lt1"/>
              </a:solidFill>
              <a:latin typeface="Proxima Nova"/>
              <a:ea typeface="Proxima Nova"/>
              <a:cs typeface="Proxima Nova"/>
              <a:sym typeface="Proxima Nova"/>
            </a:endParaRPr>
          </a:p>
          <a:p>
            <a:pPr indent="-301625" lvl="0" marL="457200" rtl="0" algn="l">
              <a:spcBef>
                <a:spcPts val="0"/>
              </a:spcBef>
              <a:spcAft>
                <a:spcPts val="0"/>
              </a:spcAft>
              <a:buClr>
                <a:schemeClr val="lt1"/>
              </a:buClr>
              <a:buSzPts val="1150"/>
              <a:buFont typeface="Proxima Nova"/>
              <a:buChar char="●"/>
            </a:pPr>
            <a:r>
              <a:rPr lang="en" sz="1150">
                <a:solidFill>
                  <a:schemeClr val="lt1"/>
                </a:solidFill>
                <a:latin typeface="Proxima Nova"/>
                <a:ea typeface="Proxima Nova"/>
                <a:cs typeface="Proxima Nova"/>
                <a:sym typeface="Proxima Nova"/>
              </a:rPr>
              <a:t>Re-analysis on campaigns</a:t>
            </a:r>
            <a:endParaRPr sz="1150">
              <a:solidFill>
                <a:schemeClr val="lt1"/>
              </a:solidFill>
              <a:latin typeface="Proxima Nova"/>
              <a:ea typeface="Proxima Nova"/>
              <a:cs typeface="Proxima Nova"/>
              <a:sym typeface="Proxima Nova"/>
            </a:endParaRPr>
          </a:p>
          <a:p>
            <a:pPr indent="-301625" lvl="1" marL="914400" rtl="0" algn="l">
              <a:spcBef>
                <a:spcPts val="0"/>
              </a:spcBef>
              <a:spcAft>
                <a:spcPts val="0"/>
              </a:spcAft>
              <a:buClr>
                <a:schemeClr val="lt1"/>
              </a:buClr>
              <a:buSzPts val="1150"/>
              <a:buFont typeface="Proxima Nova"/>
              <a:buChar char="○"/>
            </a:pPr>
            <a:r>
              <a:rPr lang="en" sz="1150">
                <a:solidFill>
                  <a:schemeClr val="lt1"/>
                </a:solidFill>
                <a:latin typeface="Proxima Nova"/>
                <a:ea typeface="Proxima Nova"/>
                <a:cs typeface="Proxima Nova"/>
                <a:sym typeface="Proxima Nova"/>
              </a:rPr>
              <a:t>To increase paid traffic , w</a:t>
            </a:r>
            <a:r>
              <a:rPr lang="en" sz="1150">
                <a:solidFill>
                  <a:schemeClr val="lt1"/>
                </a:solidFill>
                <a:latin typeface="Proxima Nova"/>
                <a:ea typeface="Proxima Nova"/>
                <a:cs typeface="Proxima Nova"/>
                <a:sym typeface="Proxima Nova"/>
              </a:rPr>
              <a:t>e’re revamping the campaign structure for Palmetto Bluff to maximize potential. While the current campaigns are gaining traction, we've identified a more effective approach to achieve better results.</a:t>
            </a:r>
            <a:endParaRPr sz="1150">
              <a:solidFill>
                <a:schemeClr val="lt1"/>
              </a:solidFill>
              <a:latin typeface="Proxima Nova"/>
              <a:ea typeface="Proxima Nova"/>
              <a:cs typeface="Proxima Nova"/>
              <a:sym typeface="Proxima Nova"/>
            </a:endParaRPr>
          </a:p>
          <a:p>
            <a:pPr indent="-301625" lvl="1" marL="914400" rtl="0" algn="l">
              <a:spcBef>
                <a:spcPts val="0"/>
              </a:spcBef>
              <a:spcAft>
                <a:spcPts val="0"/>
              </a:spcAft>
              <a:buClr>
                <a:schemeClr val="lt1"/>
              </a:buClr>
              <a:buSzPts val="1150"/>
              <a:buFont typeface="Proxima Nova"/>
              <a:buChar char="○"/>
            </a:pPr>
            <a:r>
              <a:rPr lang="en" sz="1150">
                <a:solidFill>
                  <a:schemeClr val="lt1"/>
                </a:solidFill>
                <a:latin typeface="Proxima Nova"/>
                <a:ea typeface="Proxima Nova"/>
                <a:cs typeface="Proxima Nova"/>
                <a:sym typeface="Proxima Nova"/>
              </a:rPr>
              <a:t>Combining the “Live” search campaigns instead of having geographical differences</a:t>
            </a:r>
            <a:endParaRPr sz="1150">
              <a:solidFill>
                <a:schemeClr val="lt1"/>
              </a:solidFill>
              <a:latin typeface="Proxima Nova"/>
              <a:ea typeface="Proxima Nova"/>
              <a:cs typeface="Proxima Nova"/>
              <a:sym typeface="Proxima Nova"/>
            </a:endParaRPr>
          </a:p>
          <a:p>
            <a:pPr indent="-301625" lvl="0" marL="457200" rtl="0" algn="l">
              <a:spcBef>
                <a:spcPts val="0"/>
              </a:spcBef>
              <a:spcAft>
                <a:spcPts val="0"/>
              </a:spcAft>
              <a:buClr>
                <a:schemeClr val="lt1"/>
              </a:buClr>
              <a:buSzPts val="1150"/>
              <a:buFont typeface="Proxima Nova"/>
              <a:buChar char="●"/>
            </a:pPr>
            <a:r>
              <a:rPr lang="en" sz="1150">
                <a:solidFill>
                  <a:schemeClr val="lt1"/>
                </a:solidFill>
                <a:latin typeface="Proxima Nova"/>
                <a:ea typeface="Proxima Nova"/>
                <a:cs typeface="Proxima Nova"/>
                <a:sym typeface="Proxima Nova"/>
              </a:rPr>
              <a:t>Budget </a:t>
            </a:r>
            <a:r>
              <a:rPr lang="en" sz="1150">
                <a:solidFill>
                  <a:schemeClr val="lt1"/>
                </a:solidFill>
                <a:latin typeface="Proxima Nova"/>
                <a:ea typeface="Proxima Nova"/>
                <a:cs typeface="Proxima Nova"/>
                <a:sym typeface="Proxima Nova"/>
              </a:rPr>
              <a:t>reallocation</a:t>
            </a:r>
            <a:endParaRPr sz="1150">
              <a:solidFill>
                <a:schemeClr val="lt1"/>
              </a:solidFill>
              <a:latin typeface="Proxima Nova"/>
              <a:ea typeface="Proxima Nova"/>
              <a:cs typeface="Proxima Nova"/>
              <a:sym typeface="Proxima Nova"/>
            </a:endParaRPr>
          </a:p>
          <a:p>
            <a:pPr indent="-301625" lvl="1" marL="914400" rtl="0" algn="l">
              <a:spcBef>
                <a:spcPts val="0"/>
              </a:spcBef>
              <a:spcAft>
                <a:spcPts val="0"/>
              </a:spcAft>
              <a:buClr>
                <a:schemeClr val="lt1"/>
              </a:buClr>
              <a:buSzPts val="1150"/>
              <a:buFont typeface="Proxima Nova"/>
              <a:buChar char="○"/>
            </a:pPr>
            <a:r>
              <a:rPr lang="en" sz="1150">
                <a:solidFill>
                  <a:schemeClr val="lt1"/>
                </a:solidFill>
                <a:latin typeface="Proxima Nova"/>
                <a:ea typeface="Proxima Nova"/>
                <a:cs typeface="Proxima Nova"/>
                <a:sym typeface="Proxima Nova"/>
              </a:rPr>
              <a:t>We will also be re-allocating budgets to the new campaigns that are getting created</a:t>
            </a:r>
            <a:endParaRPr sz="1150">
              <a:solidFill>
                <a:schemeClr val="lt1"/>
              </a:solidFill>
              <a:latin typeface="Proxima Nova"/>
              <a:ea typeface="Proxima Nova"/>
              <a:cs typeface="Proxima Nova"/>
              <a:sym typeface="Proxima Nova"/>
            </a:endParaRPr>
          </a:p>
          <a:p>
            <a:pPr indent="-301625" lvl="0" marL="457200" rtl="0" algn="l">
              <a:spcBef>
                <a:spcPts val="0"/>
              </a:spcBef>
              <a:spcAft>
                <a:spcPts val="0"/>
              </a:spcAft>
              <a:buClr>
                <a:schemeClr val="lt1"/>
              </a:buClr>
              <a:buSzPts val="1150"/>
              <a:buFont typeface="Proxima Nova"/>
              <a:buChar char="●"/>
            </a:pPr>
            <a:r>
              <a:rPr lang="en" sz="1150">
                <a:solidFill>
                  <a:schemeClr val="lt1"/>
                </a:solidFill>
                <a:latin typeface="Proxima Nova"/>
                <a:ea typeface="Proxima Nova"/>
                <a:cs typeface="Proxima Nova"/>
                <a:sym typeface="Proxima Nova"/>
              </a:rPr>
              <a:t>Reduced stay budget</a:t>
            </a:r>
            <a:endParaRPr sz="1150">
              <a:solidFill>
                <a:schemeClr val="lt1"/>
              </a:solidFill>
              <a:latin typeface="Proxima Nova"/>
              <a:ea typeface="Proxima Nova"/>
              <a:cs typeface="Proxima Nova"/>
              <a:sym typeface="Proxima Nova"/>
            </a:endParaRPr>
          </a:p>
          <a:p>
            <a:pPr indent="-301625" lvl="1" marL="914400" rtl="0" algn="l">
              <a:spcBef>
                <a:spcPts val="0"/>
              </a:spcBef>
              <a:spcAft>
                <a:spcPts val="0"/>
              </a:spcAft>
              <a:buClr>
                <a:schemeClr val="lt1"/>
              </a:buClr>
              <a:buSzPts val="1150"/>
              <a:buFont typeface="Proxima Nova"/>
              <a:buChar char="○"/>
            </a:pPr>
            <a:r>
              <a:rPr lang="en" sz="1150">
                <a:solidFill>
                  <a:schemeClr val="lt1"/>
                </a:solidFill>
                <a:latin typeface="Proxima Nova"/>
                <a:ea typeface="Proxima Nova"/>
                <a:cs typeface="Proxima Nova"/>
                <a:sym typeface="Proxima Nova"/>
              </a:rPr>
              <a:t>From $40/day to $20/day</a:t>
            </a:r>
            <a:endParaRPr sz="1150">
              <a:solidFill>
                <a:schemeClr val="lt1"/>
              </a:solidFill>
              <a:latin typeface="Proxima Nova"/>
              <a:ea typeface="Proxima Nova"/>
              <a:cs typeface="Proxima Nova"/>
              <a:sym typeface="Proxima Nova"/>
            </a:endParaRPr>
          </a:p>
          <a:p>
            <a:pPr indent="-301625" lvl="0" marL="457200" rtl="0" algn="l">
              <a:spcBef>
                <a:spcPts val="0"/>
              </a:spcBef>
              <a:spcAft>
                <a:spcPts val="0"/>
              </a:spcAft>
              <a:buClr>
                <a:schemeClr val="lt1"/>
              </a:buClr>
              <a:buSzPts val="1150"/>
              <a:buFont typeface="Proxima Nova"/>
              <a:buChar char="●"/>
            </a:pPr>
            <a:r>
              <a:rPr lang="en" sz="1150">
                <a:solidFill>
                  <a:schemeClr val="lt1"/>
                </a:solidFill>
                <a:latin typeface="Proxima Nova"/>
                <a:ea typeface="Proxima Nova"/>
                <a:cs typeface="Proxima Nova"/>
                <a:sym typeface="Proxima Nova"/>
              </a:rPr>
              <a:t>Sitelink project implementation</a:t>
            </a:r>
            <a:endParaRPr sz="1150">
              <a:solidFill>
                <a:schemeClr val="lt1"/>
              </a:solidFill>
              <a:latin typeface="Proxima Nova"/>
              <a:ea typeface="Proxima Nova"/>
              <a:cs typeface="Proxima Nova"/>
              <a:sym typeface="Proxima Nova"/>
            </a:endParaRPr>
          </a:p>
          <a:p>
            <a:pPr indent="-301625" lvl="1" marL="914400" rtl="0" algn="l">
              <a:spcBef>
                <a:spcPts val="0"/>
              </a:spcBef>
              <a:spcAft>
                <a:spcPts val="0"/>
              </a:spcAft>
              <a:buClr>
                <a:schemeClr val="lt1"/>
              </a:buClr>
              <a:buSzPts val="1150"/>
              <a:buFont typeface="Proxima Nova"/>
              <a:buChar char="○"/>
            </a:pPr>
            <a:r>
              <a:rPr lang="en" sz="1150">
                <a:solidFill>
                  <a:schemeClr val="lt1"/>
                </a:solidFill>
                <a:latin typeface="Proxima Nova"/>
                <a:ea typeface="Proxima Nova"/>
                <a:cs typeface="Proxima Nova"/>
                <a:sym typeface="Proxima Nova"/>
              </a:rPr>
              <a:t>Using what we’ve created last month, we will implement the newly created sitelink experiment. Google Ad sitelinks are the 3 to 5 additional links at the bottom of an ad. Roughly ⅔ of all ad clicks are through sitelinks rather than the main ad link, and avg click-through-rate for sitelinks vs ads is 20-40% higher. Each campaign will contain 4-5 sitelinks specific to the campaign that leads to a relevant landing page</a:t>
            </a:r>
            <a:endParaRPr sz="1150">
              <a:solidFill>
                <a:schemeClr val="lt1"/>
              </a:solidFill>
              <a:latin typeface="Proxima Nova"/>
              <a:ea typeface="Proxima Nova"/>
              <a:cs typeface="Proxima Nova"/>
              <a:sym typeface="Proxima Nova"/>
            </a:endParaRPr>
          </a:p>
          <a:p>
            <a:pPr indent="-301625" lvl="0" marL="457200" rtl="0" algn="l">
              <a:spcBef>
                <a:spcPts val="0"/>
              </a:spcBef>
              <a:spcAft>
                <a:spcPts val="0"/>
              </a:spcAft>
              <a:buClr>
                <a:schemeClr val="lt1"/>
              </a:buClr>
              <a:buSzPts val="1150"/>
              <a:buFont typeface="Proxima Nova"/>
              <a:buChar char="●"/>
            </a:pPr>
            <a:r>
              <a:rPr lang="en" sz="1150">
                <a:solidFill>
                  <a:schemeClr val="lt1"/>
                </a:solidFill>
                <a:latin typeface="Proxima Nova"/>
                <a:ea typeface="Proxima Nova"/>
                <a:cs typeface="Proxima Nova"/>
                <a:sym typeface="Proxima Nova"/>
              </a:rPr>
              <a:t>Improve ad strength</a:t>
            </a:r>
            <a:endParaRPr sz="1150">
              <a:solidFill>
                <a:schemeClr val="lt1"/>
              </a:solidFill>
              <a:latin typeface="Proxima Nova"/>
              <a:ea typeface="Proxima Nova"/>
              <a:cs typeface="Proxima Nova"/>
              <a:sym typeface="Proxima Nova"/>
            </a:endParaRPr>
          </a:p>
          <a:p>
            <a:pPr indent="-301625" lvl="1" marL="914400" rtl="0" algn="l">
              <a:spcBef>
                <a:spcPts val="0"/>
              </a:spcBef>
              <a:spcAft>
                <a:spcPts val="0"/>
              </a:spcAft>
              <a:buClr>
                <a:schemeClr val="lt1"/>
              </a:buClr>
              <a:buSzPts val="1150"/>
              <a:buFont typeface="Proxima Nova"/>
              <a:buChar char="○"/>
            </a:pPr>
            <a:r>
              <a:rPr lang="en" sz="1150">
                <a:solidFill>
                  <a:schemeClr val="lt1"/>
                </a:solidFill>
                <a:latin typeface="Proxima Nova"/>
                <a:ea typeface="Proxima Nova"/>
                <a:cs typeface="Proxima Nova"/>
                <a:sym typeface="Proxima Nova"/>
              </a:rPr>
              <a:t>Improving ad strength by adding more varied text and image assets to all campaigns. Some of our ads have only “good” or “average” ad strength as seen by Google. By increasing them to “great” or “excellent”, our ad relevance, quality, and effectiveness will increase along with it</a:t>
            </a:r>
            <a:endParaRPr sz="1150">
              <a:solidFill>
                <a:schemeClr val="lt1"/>
              </a:solidFill>
              <a:latin typeface="Proxima Nova"/>
              <a:ea typeface="Proxima Nova"/>
              <a:cs typeface="Proxima Nova"/>
              <a:sym typeface="Proxima Nova"/>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22529"/>
        </a:solidFill>
      </p:bgPr>
    </p:bg>
    <p:spTree>
      <p:nvGrpSpPr>
        <p:cNvPr id="281" name="Shape 281"/>
        <p:cNvGrpSpPr/>
        <p:nvPr/>
      </p:nvGrpSpPr>
      <p:grpSpPr>
        <a:xfrm>
          <a:off x="0" y="0"/>
          <a:ext cx="0" cy="0"/>
          <a:chOff x="0" y="0"/>
          <a:chExt cx="0" cy="0"/>
        </a:xfrm>
      </p:grpSpPr>
      <p:sp>
        <p:nvSpPr>
          <p:cNvPr id="282" name="Google Shape;282;p40"/>
          <p:cNvSpPr txBox="1"/>
          <p:nvPr>
            <p:ph idx="4294967295" type="title"/>
          </p:nvPr>
        </p:nvSpPr>
        <p:spPr>
          <a:xfrm>
            <a:off x="858450" y="1756800"/>
            <a:ext cx="7427100" cy="16299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sz="6500">
                <a:solidFill>
                  <a:schemeClr val="lt1"/>
                </a:solidFill>
                <a:latin typeface="EB Garamond Medium"/>
                <a:ea typeface="EB Garamond Medium"/>
                <a:cs typeface="EB Garamond Medium"/>
                <a:sym typeface="EB Garamond Medium"/>
              </a:rPr>
              <a:t>PBL</a:t>
            </a:r>
            <a:r>
              <a:rPr lang="en" sz="6722">
                <a:solidFill>
                  <a:schemeClr val="lt1"/>
                </a:solidFill>
                <a:latin typeface="EB Garamond Medium"/>
                <a:ea typeface="EB Garamond Medium"/>
                <a:cs typeface="EB Garamond Medium"/>
                <a:sym typeface="EB Garamond Medium"/>
              </a:rPr>
              <a:t>: Questions?</a:t>
            </a:r>
            <a:endParaRPr sz="4722">
              <a:solidFill>
                <a:schemeClr val="lt1"/>
              </a:solidFill>
              <a:latin typeface="EB Garamond Medium"/>
              <a:ea typeface="EB Garamond Medium"/>
              <a:cs typeface="EB Garamond Medium"/>
              <a:sym typeface="EB Garamond Medium"/>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86" name="Shape 286"/>
        <p:cNvGrpSpPr/>
        <p:nvPr/>
      </p:nvGrpSpPr>
      <p:grpSpPr>
        <a:xfrm>
          <a:off x="0" y="0"/>
          <a:ext cx="0" cy="0"/>
          <a:chOff x="0" y="0"/>
          <a:chExt cx="0" cy="0"/>
        </a:xfrm>
      </p:grpSpPr>
      <p:sp>
        <p:nvSpPr>
          <p:cNvPr id="287" name="Google Shape;287;p41"/>
          <p:cNvSpPr txBox="1"/>
          <p:nvPr/>
        </p:nvSpPr>
        <p:spPr>
          <a:xfrm>
            <a:off x="2883900" y="0"/>
            <a:ext cx="3376200" cy="649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100">
                <a:solidFill>
                  <a:schemeClr val="lt1"/>
                </a:solidFill>
                <a:latin typeface="Merriweather"/>
                <a:ea typeface="Merriweather"/>
                <a:cs typeface="Merriweather"/>
                <a:sym typeface="Merriweather"/>
              </a:rPr>
              <a:t>KIRE</a:t>
            </a:r>
            <a:r>
              <a:rPr lang="en" sz="3100">
                <a:solidFill>
                  <a:schemeClr val="lt1"/>
                </a:solidFill>
                <a:latin typeface="Merriweather"/>
                <a:ea typeface="Merriweather"/>
                <a:cs typeface="Merriweather"/>
                <a:sym typeface="Merriweather"/>
              </a:rPr>
              <a:t>:  Summary</a:t>
            </a:r>
            <a:endParaRPr sz="3100">
              <a:solidFill>
                <a:schemeClr val="lt1"/>
              </a:solidFill>
              <a:latin typeface="Merriweather"/>
              <a:ea typeface="Merriweather"/>
              <a:cs typeface="Merriweather"/>
              <a:sym typeface="Merriweather"/>
            </a:endParaRPr>
          </a:p>
        </p:txBody>
      </p:sp>
      <p:cxnSp>
        <p:nvCxnSpPr>
          <p:cNvPr id="288" name="Google Shape;288;p41"/>
          <p:cNvCxnSpPr/>
          <p:nvPr/>
        </p:nvCxnSpPr>
        <p:spPr>
          <a:xfrm flipH="1" rot="10800000">
            <a:off x="-7500" y="3102753"/>
            <a:ext cx="9159000" cy="38100"/>
          </a:xfrm>
          <a:prstGeom prst="straightConnector1">
            <a:avLst/>
          </a:prstGeom>
          <a:noFill/>
          <a:ln cap="flat" cmpd="sng" w="9525">
            <a:solidFill>
              <a:schemeClr val="lt1"/>
            </a:solidFill>
            <a:prstDash val="solid"/>
            <a:round/>
            <a:headEnd len="med" w="med" type="none"/>
            <a:tailEnd len="med" w="med" type="none"/>
          </a:ln>
        </p:spPr>
      </p:cxnSp>
      <p:cxnSp>
        <p:nvCxnSpPr>
          <p:cNvPr id="289" name="Google Shape;289;p41"/>
          <p:cNvCxnSpPr/>
          <p:nvPr/>
        </p:nvCxnSpPr>
        <p:spPr>
          <a:xfrm flipH="1" rot="10800000">
            <a:off x="-7500" y="2008453"/>
            <a:ext cx="9159000" cy="38100"/>
          </a:xfrm>
          <a:prstGeom prst="straightConnector1">
            <a:avLst/>
          </a:prstGeom>
          <a:noFill/>
          <a:ln cap="flat" cmpd="sng" w="9525">
            <a:solidFill>
              <a:schemeClr val="lt1"/>
            </a:solidFill>
            <a:prstDash val="solid"/>
            <a:round/>
            <a:headEnd len="med" w="med" type="none"/>
            <a:tailEnd len="med" w="med" type="none"/>
          </a:ln>
        </p:spPr>
      </p:cxnSp>
      <p:pic>
        <p:nvPicPr>
          <p:cNvPr id="290" name="Google Shape;290;p41"/>
          <p:cNvPicPr preferRelativeResize="0"/>
          <p:nvPr/>
        </p:nvPicPr>
        <p:blipFill>
          <a:blip r:embed="rId3">
            <a:alphaModFix/>
          </a:blip>
          <a:stretch>
            <a:fillRect/>
          </a:stretch>
        </p:blipFill>
        <p:spPr>
          <a:xfrm>
            <a:off x="152400" y="3239455"/>
            <a:ext cx="1054950" cy="231573"/>
          </a:xfrm>
          <a:prstGeom prst="rect">
            <a:avLst/>
          </a:prstGeom>
          <a:noFill/>
          <a:ln>
            <a:noFill/>
          </a:ln>
        </p:spPr>
      </p:pic>
      <p:pic>
        <p:nvPicPr>
          <p:cNvPr id="291" name="Google Shape;291;p41"/>
          <p:cNvPicPr preferRelativeResize="0"/>
          <p:nvPr/>
        </p:nvPicPr>
        <p:blipFill>
          <a:blip r:embed="rId4">
            <a:alphaModFix/>
          </a:blip>
          <a:stretch>
            <a:fillRect/>
          </a:stretch>
        </p:blipFill>
        <p:spPr>
          <a:xfrm>
            <a:off x="216150" y="2476228"/>
            <a:ext cx="1498155" cy="231575"/>
          </a:xfrm>
          <a:prstGeom prst="rect">
            <a:avLst/>
          </a:prstGeom>
          <a:noFill/>
          <a:ln>
            <a:noFill/>
          </a:ln>
        </p:spPr>
      </p:pic>
      <p:cxnSp>
        <p:nvCxnSpPr>
          <p:cNvPr id="292" name="Google Shape;292;p41"/>
          <p:cNvCxnSpPr/>
          <p:nvPr/>
        </p:nvCxnSpPr>
        <p:spPr>
          <a:xfrm flipH="1">
            <a:off x="4922925" y="3137453"/>
            <a:ext cx="9600" cy="985200"/>
          </a:xfrm>
          <a:prstGeom prst="straightConnector1">
            <a:avLst/>
          </a:prstGeom>
          <a:noFill/>
          <a:ln cap="flat" cmpd="sng" w="9525">
            <a:solidFill>
              <a:schemeClr val="lt1"/>
            </a:solidFill>
            <a:prstDash val="solid"/>
            <a:round/>
            <a:headEnd len="med" w="med" type="none"/>
            <a:tailEnd len="med" w="med" type="none"/>
          </a:ln>
        </p:spPr>
      </p:cxnSp>
      <p:cxnSp>
        <p:nvCxnSpPr>
          <p:cNvPr id="293" name="Google Shape;293;p41"/>
          <p:cNvCxnSpPr/>
          <p:nvPr/>
        </p:nvCxnSpPr>
        <p:spPr>
          <a:xfrm>
            <a:off x="2350" y="4116153"/>
            <a:ext cx="4920900" cy="6600"/>
          </a:xfrm>
          <a:prstGeom prst="straightConnector1">
            <a:avLst/>
          </a:prstGeom>
          <a:noFill/>
          <a:ln cap="flat" cmpd="sng" w="9525">
            <a:solidFill>
              <a:schemeClr val="lt1"/>
            </a:solidFill>
            <a:prstDash val="solid"/>
            <a:round/>
            <a:headEnd len="med" w="med" type="none"/>
            <a:tailEnd len="med" w="med" type="none"/>
          </a:ln>
        </p:spPr>
      </p:cxnSp>
      <p:pic>
        <p:nvPicPr>
          <p:cNvPr id="294" name="Google Shape;294;p41"/>
          <p:cNvPicPr preferRelativeResize="0"/>
          <p:nvPr/>
        </p:nvPicPr>
        <p:blipFill>
          <a:blip r:embed="rId5">
            <a:alphaModFix/>
          </a:blip>
          <a:stretch>
            <a:fillRect/>
          </a:stretch>
        </p:blipFill>
        <p:spPr>
          <a:xfrm>
            <a:off x="7493450" y="128209"/>
            <a:ext cx="1498150" cy="393079"/>
          </a:xfrm>
          <a:prstGeom prst="rect">
            <a:avLst/>
          </a:prstGeom>
          <a:noFill/>
          <a:ln>
            <a:noFill/>
          </a:ln>
        </p:spPr>
      </p:pic>
      <p:pic>
        <p:nvPicPr>
          <p:cNvPr id="295" name="Google Shape;295;p41"/>
          <p:cNvPicPr preferRelativeResize="0"/>
          <p:nvPr/>
        </p:nvPicPr>
        <p:blipFill>
          <a:blip r:embed="rId6">
            <a:alphaModFix/>
          </a:blip>
          <a:stretch>
            <a:fillRect/>
          </a:stretch>
        </p:blipFill>
        <p:spPr>
          <a:xfrm>
            <a:off x="1903525" y="2072416"/>
            <a:ext cx="2277736" cy="1004475"/>
          </a:xfrm>
          <a:prstGeom prst="rect">
            <a:avLst/>
          </a:prstGeom>
          <a:noFill/>
          <a:ln>
            <a:noFill/>
          </a:ln>
        </p:spPr>
      </p:pic>
      <p:pic>
        <p:nvPicPr>
          <p:cNvPr id="296" name="Google Shape;296;p41"/>
          <p:cNvPicPr preferRelativeResize="0"/>
          <p:nvPr/>
        </p:nvPicPr>
        <p:blipFill>
          <a:blip r:embed="rId7">
            <a:alphaModFix/>
          </a:blip>
          <a:stretch>
            <a:fillRect/>
          </a:stretch>
        </p:blipFill>
        <p:spPr>
          <a:xfrm>
            <a:off x="4354512" y="2089769"/>
            <a:ext cx="2277725" cy="1004458"/>
          </a:xfrm>
          <a:prstGeom prst="rect">
            <a:avLst/>
          </a:prstGeom>
          <a:noFill/>
          <a:ln>
            <a:noFill/>
          </a:ln>
        </p:spPr>
      </p:pic>
      <p:pic>
        <p:nvPicPr>
          <p:cNvPr id="297" name="Google Shape;297;p41"/>
          <p:cNvPicPr preferRelativeResize="0"/>
          <p:nvPr/>
        </p:nvPicPr>
        <p:blipFill>
          <a:blip r:embed="rId8">
            <a:alphaModFix/>
          </a:blip>
          <a:stretch>
            <a:fillRect/>
          </a:stretch>
        </p:blipFill>
        <p:spPr>
          <a:xfrm>
            <a:off x="6805475" y="2072416"/>
            <a:ext cx="2277725" cy="1004462"/>
          </a:xfrm>
          <a:prstGeom prst="rect">
            <a:avLst/>
          </a:prstGeom>
          <a:noFill/>
          <a:ln>
            <a:noFill/>
          </a:ln>
        </p:spPr>
      </p:pic>
      <p:pic>
        <p:nvPicPr>
          <p:cNvPr id="298" name="Google Shape;298;p41"/>
          <p:cNvPicPr preferRelativeResize="0"/>
          <p:nvPr/>
        </p:nvPicPr>
        <p:blipFill>
          <a:blip r:embed="rId9">
            <a:alphaModFix/>
          </a:blip>
          <a:stretch>
            <a:fillRect/>
          </a:stretch>
        </p:blipFill>
        <p:spPr>
          <a:xfrm>
            <a:off x="51125" y="3404905"/>
            <a:ext cx="4823326" cy="525084"/>
          </a:xfrm>
          <a:prstGeom prst="rect">
            <a:avLst/>
          </a:prstGeom>
          <a:noFill/>
          <a:ln>
            <a:noFill/>
          </a:ln>
        </p:spPr>
      </p:pic>
      <p:pic>
        <p:nvPicPr>
          <p:cNvPr id="299" name="Google Shape;299;p41"/>
          <p:cNvPicPr preferRelativeResize="0"/>
          <p:nvPr/>
        </p:nvPicPr>
        <p:blipFill>
          <a:blip r:embed="rId10">
            <a:alphaModFix/>
          </a:blip>
          <a:stretch>
            <a:fillRect/>
          </a:stretch>
        </p:blipFill>
        <p:spPr>
          <a:xfrm>
            <a:off x="5084925" y="3157851"/>
            <a:ext cx="3906674" cy="1816700"/>
          </a:xfrm>
          <a:prstGeom prst="rect">
            <a:avLst/>
          </a:prstGeom>
          <a:noFill/>
          <a:ln>
            <a:noFill/>
          </a:ln>
        </p:spPr>
      </p:pic>
      <p:pic>
        <p:nvPicPr>
          <p:cNvPr id="300" name="Google Shape;300;p41"/>
          <p:cNvPicPr preferRelativeResize="0"/>
          <p:nvPr/>
        </p:nvPicPr>
        <p:blipFill>
          <a:blip r:embed="rId11">
            <a:alphaModFix/>
          </a:blip>
          <a:stretch>
            <a:fillRect/>
          </a:stretch>
        </p:blipFill>
        <p:spPr>
          <a:xfrm>
            <a:off x="509462" y="4194051"/>
            <a:ext cx="3906675" cy="906349"/>
          </a:xfrm>
          <a:prstGeom prst="rect">
            <a:avLst/>
          </a:prstGeom>
          <a:noFill/>
          <a:ln>
            <a:noFill/>
          </a:ln>
        </p:spPr>
      </p:pic>
      <p:pic>
        <p:nvPicPr>
          <p:cNvPr id="301" name="Google Shape;301;p41"/>
          <p:cNvPicPr preferRelativeResize="0"/>
          <p:nvPr/>
        </p:nvPicPr>
        <p:blipFill>
          <a:blip r:embed="rId12">
            <a:alphaModFix/>
          </a:blip>
          <a:stretch>
            <a:fillRect/>
          </a:stretch>
        </p:blipFill>
        <p:spPr>
          <a:xfrm>
            <a:off x="216150" y="4224626"/>
            <a:ext cx="1016725" cy="172125"/>
          </a:xfrm>
          <a:prstGeom prst="rect">
            <a:avLst/>
          </a:prstGeom>
          <a:noFill/>
          <a:ln>
            <a:noFill/>
          </a:ln>
        </p:spPr>
      </p:pic>
      <p:sp>
        <p:nvSpPr>
          <p:cNvPr id="302" name="Google Shape;302;p41"/>
          <p:cNvSpPr txBox="1"/>
          <p:nvPr/>
        </p:nvSpPr>
        <p:spPr>
          <a:xfrm>
            <a:off x="3035491" y="757050"/>
            <a:ext cx="14982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a:solidFill>
                  <a:srgbClr val="434343"/>
                </a:solidFill>
              </a:rPr>
              <a:t>Leads</a:t>
            </a:r>
            <a:endParaRPr sz="1600">
              <a:solidFill>
                <a:srgbClr val="434343"/>
              </a:solidFill>
            </a:endParaRPr>
          </a:p>
        </p:txBody>
      </p:sp>
      <p:sp>
        <p:nvSpPr>
          <p:cNvPr id="303" name="Google Shape;303;p41"/>
          <p:cNvSpPr txBox="1"/>
          <p:nvPr/>
        </p:nvSpPr>
        <p:spPr>
          <a:xfrm>
            <a:off x="2907841" y="1147075"/>
            <a:ext cx="1753500" cy="649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rgbClr val="434343"/>
                </a:solidFill>
              </a:rPr>
              <a:t>August 2024: 120</a:t>
            </a:r>
            <a:endParaRPr sz="1200">
              <a:solidFill>
                <a:srgbClr val="434343"/>
              </a:solidFill>
            </a:endParaRPr>
          </a:p>
          <a:p>
            <a:pPr indent="0" lvl="0" marL="0" rtl="0" algn="ctr">
              <a:spcBef>
                <a:spcPts val="0"/>
              </a:spcBef>
              <a:spcAft>
                <a:spcPts val="0"/>
              </a:spcAft>
              <a:buNone/>
            </a:pPr>
            <a:r>
              <a:rPr lang="en" sz="1200">
                <a:solidFill>
                  <a:srgbClr val="434343"/>
                </a:solidFill>
              </a:rPr>
              <a:t>August 2023: 125</a:t>
            </a:r>
            <a:endParaRPr sz="1200">
              <a:solidFill>
                <a:srgbClr val="434343"/>
              </a:solidFill>
            </a:endParaRPr>
          </a:p>
        </p:txBody>
      </p:sp>
      <p:sp>
        <p:nvSpPr>
          <p:cNvPr id="304" name="Google Shape;304;p41"/>
          <p:cNvSpPr txBox="1"/>
          <p:nvPr/>
        </p:nvSpPr>
        <p:spPr>
          <a:xfrm>
            <a:off x="4498591" y="757050"/>
            <a:ext cx="14982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a:solidFill>
                  <a:srgbClr val="434343"/>
                </a:solidFill>
              </a:rPr>
              <a:t>Contracts</a:t>
            </a:r>
            <a:endParaRPr sz="1600">
              <a:solidFill>
                <a:srgbClr val="434343"/>
              </a:solidFill>
            </a:endParaRPr>
          </a:p>
        </p:txBody>
      </p:sp>
      <p:sp>
        <p:nvSpPr>
          <p:cNvPr id="305" name="Google Shape;305;p41"/>
          <p:cNvSpPr txBox="1"/>
          <p:nvPr/>
        </p:nvSpPr>
        <p:spPr>
          <a:xfrm>
            <a:off x="4370941" y="1147075"/>
            <a:ext cx="1753500" cy="649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rgbClr val="434343"/>
                </a:solidFill>
              </a:rPr>
              <a:t>August 2024: 17</a:t>
            </a:r>
            <a:endParaRPr sz="1200">
              <a:solidFill>
                <a:srgbClr val="434343"/>
              </a:solidFill>
            </a:endParaRPr>
          </a:p>
          <a:p>
            <a:pPr indent="0" lvl="0" marL="0" rtl="0" algn="ctr">
              <a:spcBef>
                <a:spcPts val="0"/>
              </a:spcBef>
              <a:spcAft>
                <a:spcPts val="0"/>
              </a:spcAft>
              <a:buNone/>
            </a:pPr>
            <a:r>
              <a:rPr lang="en" sz="1200">
                <a:solidFill>
                  <a:srgbClr val="434343"/>
                </a:solidFill>
              </a:rPr>
              <a:t>August 2023: 22</a:t>
            </a:r>
            <a:endParaRPr sz="1200">
              <a:solidFill>
                <a:srgbClr val="434343"/>
              </a:solidFill>
            </a:endParaRPr>
          </a:p>
        </p:txBody>
      </p:sp>
      <p:pic>
        <p:nvPicPr>
          <p:cNvPr id="306" name="Google Shape;306;p41"/>
          <p:cNvPicPr preferRelativeResize="0"/>
          <p:nvPr/>
        </p:nvPicPr>
        <p:blipFill>
          <a:blip r:embed="rId13">
            <a:alphaModFix/>
          </a:blip>
          <a:stretch>
            <a:fillRect/>
          </a:stretch>
        </p:blipFill>
        <p:spPr>
          <a:xfrm>
            <a:off x="51125" y="719373"/>
            <a:ext cx="3048508" cy="1153400"/>
          </a:xfrm>
          <a:prstGeom prst="rect">
            <a:avLst/>
          </a:prstGeom>
          <a:noFill/>
          <a:ln>
            <a:noFill/>
          </a:ln>
        </p:spPr>
      </p:pic>
      <p:pic>
        <p:nvPicPr>
          <p:cNvPr id="307" name="Google Shape;307;p41"/>
          <p:cNvPicPr preferRelativeResize="0"/>
          <p:nvPr/>
        </p:nvPicPr>
        <p:blipFill>
          <a:blip r:embed="rId14">
            <a:alphaModFix/>
          </a:blip>
          <a:stretch>
            <a:fillRect/>
          </a:stretch>
        </p:blipFill>
        <p:spPr>
          <a:xfrm>
            <a:off x="6372025" y="472175"/>
            <a:ext cx="2619574" cy="14006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311" name="Shape 311"/>
        <p:cNvGrpSpPr/>
        <p:nvPr/>
      </p:nvGrpSpPr>
      <p:grpSpPr>
        <a:xfrm>
          <a:off x="0" y="0"/>
          <a:ext cx="0" cy="0"/>
          <a:chOff x="0" y="0"/>
          <a:chExt cx="0" cy="0"/>
        </a:xfrm>
      </p:grpSpPr>
      <p:sp>
        <p:nvSpPr>
          <p:cNvPr id="312" name="Google Shape;312;p42"/>
          <p:cNvSpPr txBox="1"/>
          <p:nvPr/>
        </p:nvSpPr>
        <p:spPr>
          <a:xfrm>
            <a:off x="77675" y="146975"/>
            <a:ext cx="2334600" cy="671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700">
                <a:solidFill>
                  <a:schemeClr val="lt1"/>
                </a:solidFill>
                <a:latin typeface="Proxima Nova"/>
                <a:ea typeface="Proxima Nova"/>
                <a:cs typeface="Proxima Nova"/>
                <a:sym typeface="Proxima Nova"/>
              </a:rPr>
              <a:t>KIRE</a:t>
            </a:r>
            <a:r>
              <a:rPr lang="en" sz="2700">
                <a:solidFill>
                  <a:schemeClr val="lt1"/>
                </a:solidFill>
                <a:latin typeface="Proxima Nova"/>
                <a:ea typeface="Proxima Nova"/>
                <a:cs typeface="Proxima Nova"/>
                <a:sym typeface="Proxima Nova"/>
              </a:rPr>
              <a:t>: Paid</a:t>
            </a:r>
            <a:endParaRPr sz="2700">
              <a:solidFill>
                <a:schemeClr val="lt1"/>
              </a:solidFill>
              <a:latin typeface="Proxima Nova"/>
              <a:ea typeface="Proxima Nova"/>
              <a:cs typeface="Proxima Nova"/>
              <a:sym typeface="Proxima Nova"/>
            </a:endParaRPr>
          </a:p>
        </p:txBody>
      </p:sp>
      <p:sp>
        <p:nvSpPr>
          <p:cNvPr id="313" name="Google Shape;313;p42"/>
          <p:cNvSpPr txBox="1"/>
          <p:nvPr/>
        </p:nvSpPr>
        <p:spPr>
          <a:xfrm>
            <a:off x="3704850" y="0"/>
            <a:ext cx="1168200" cy="29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lt1"/>
                </a:solidFill>
                <a:latin typeface="Proxima Nova"/>
                <a:ea typeface="Proxima Nova"/>
                <a:cs typeface="Proxima Nova"/>
                <a:sym typeface="Proxima Nova"/>
              </a:rPr>
              <a:t>Branded</a:t>
            </a:r>
            <a:endParaRPr sz="1800">
              <a:solidFill>
                <a:schemeClr val="lt1"/>
              </a:solidFill>
              <a:latin typeface="Proxima Nova"/>
              <a:ea typeface="Proxima Nova"/>
              <a:cs typeface="Proxima Nova"/>
              <a:sym typeface="Proxima Nova"/>
            </a:endParaRPr>
          </a:p>
        </p:txBody>
      </p:sp>
      <p:sp>
        <p:nvSpPr>
          <p:cNvPr id="314" name="Google Shape;314;p42"/>
          <p:cNvSpPr txBox="1"/>
          <p:nvPr/>
        </p:nvSpPr>
        <p:spPr>
          <a:xfrm>
            <a:off x="6914175" y="0"/>
            <a:ext cx="1542900" cy="29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lt1"/>
                </a:solidFill>
                <a:latin typeface="Proxima Nova"/>
                <a:ea typeface="Proxima Nova"/>
                <a:cs typeface="Proxima Nova"/>
                <a:sym typeface="Proxima Nova"/>
              </a:rPr>
              <a:t>Non-Branded</a:t>
            </a:r>
            <a:endParaRPr sz="1800">
              <a:solidFill>
                <a:schemeClr val="lt1"/>
              </a:solidFill>
              <a:latin typeface="Proxima Nova"/>
              <a:ea typeface="Proxima Nova"/>
              <a:cs typeface="Proxima Nova"/>
              <a:sym typeface="Proxima Nova"/>
            </a:endParaRPr>
          </a:p>
        </p:txBody>
      </p:sp>
      <p:sp>
        <p:nvSpPr>
          <p:cNvPr id="315" name="Google Shape;315;p42"/>
          <p:cNvSpPr txBox="1"/>
          <p:nvPr/>
        </p:nvSpPr>
        <p:spPr>
          <a:xfrm>
            <a:off x="5187425" y="2868325"/>
            <a:ext cx="3831900" cy="216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solidFill>
                  <a:schemeClr val="lt1"/>
                </a:solidFill>
                <a:highlight>
                  <a:schemeClr val="dk1"/>
                </a:highlight>
                <a:latin typeface="Proxima Nova"/>
                <a:ea typeface="Proxima Nova"/>
                <a:cs typeface="Proxima Nova"/>
                <a:sym typeface="Proxima Nova"/>
              </a:rPr>
              <a:t>Both branded and non-branded keywords saw similar decreases in clicks. However, non-branded keywords saw a small uptick in conversions. This shows that though we have less users, site content is engaging and resulting in conversions.</a:t>
            </a:r>
            <a:endParaRPr sz="1100">
              <a:solidFill>
                <a:schemeClr val="lt1"/>
              </a:solidFill>
              <a:highlight>
                <a:schemeClr val="dk1"/>
              </a:highlight>
              <a:latin typeface="Proxima Nova"/>
              <a:ea typeface="Proxima Nova"/>
              <a:cs typeface="Proxima Nova"/>
              <a:sym typeface="Proxima Nova"/>
            </a:endParaRPr>
          </a:p>
          <a:p>
            <a:pPr indent="0" lvl="0" marL="0" rtl="0" algn="l">
              <a:spcBef>
                <a:spcPts val="0"/>
              </a:spcBef>
              <a:spcAft>
                <a:spcPts val="0"/>
              </a:spcAft>
              <a:buNone/>
            </a:pPr>
            <a:r>
              <a:t/>
            </a:r>
            <a:endParaRPr sz="1100">
              <a:solidFill>
                <a:schemeClr val="lt1"/>
              </a:solidFill>
              <a:highlight>
                <a:schemeClr val="dk1"/>
              </a:highlight>
              <a:latin typeface="Proxima Nova"/>
              <a:ea typeface="Proxima Nova"/>
              <a:cs typeface="Proxima Nova"/>
              <a:sym typeface="Proxima Nova"/>
            </a:endParaRPr>
          </a:p>
          <a:p>
            <a:pPr indent="0" lvl="0" marL="0" rtl="0" algn="l">
              <a:spcBef>
                <a:spcPts val="0"/>
              </a:spcBef>
              <a:spcAft>
                <a:spcPts val="0"/>
              </a:spcAft>
              <a:buNone/>
            </a:pPr>
            <a:r>
              <a:rPr lang="en" sz="1100">
                <a:solidFill>
                  <a:schemeClr val="lt1"/>
                </a:solidFill>
                <a:highlight>
                  <a:schemeClr val="dk1"/>
                </a:highlight>
                <a:latin typeface="Proxima Nova"/>
                <a:ea typeface="Proxima Nova"/>
                <a:cs typeface="Proxima Nova"/>
                <a:sym typeface="Proxima Nova"/>
              </a:rPr>
              <a:t>The highest number of conversions seems to occur during the middle of the month, it may prove useful to off-load budget during the start and end of the month to push more for mid-month conversions.</a:t>
            </a:r>
            <a:endParaRPr sz="1100">
              <a:solidFill>
                <a:schemeClr val="lt1"/>
              </a:solidFill>
              <a:highlight>
                <a:schemeClr val="dk1"/>
              </a:highlight>
              <a:latin typeface="Proxima Nova"/>
              <a:ea typeface="Proxima Nova"/>
              <a:cs typeface="Proxima Nova"/>
              <a:sym typeface="Proxima Nova"/>
            </a:endParaRPr>
          </a:p>
          <a:p>
            <a:pPr indent="0" lvl="0" marL="0" rtl="0" algn="l">
              <a:spcBef>
                <a:spcPts val="0"/>
              </a:spcBef>
              <a:spcAft>
                <a:spcPts val="0"/>
              </a:spcAft>
              <a:buNone/>
            </a:pPr>
            <a:r>
              <a:t/>
            </a:r>
            <a:endParaRPr sz="1100">
              <a:solidFill>
                <a:schemeClr val="lt1"/>
              </a:solidFill>
              <a:highlight>
                <a:schemeClr val="dk1"/>
              </a:highlight>
              <a:latin typeface="Proxima Nova"/>
              <a:ea typeface="Proxima Nova"/>
              <a:cs typeface="Proxima Nova"/>
              <a:sym typeface="Proxima Nova"/>
            </a:endParaRPr>
          </a:p>
          <a:p>
            <a:pPr indent="0" lvl="0" marL="0" rtl="0" algn="l">
              <a:spcBef>
                <a:spcPts val="0"/>
              </a:spcBef>
              <a:spcAft>
                <a:spcPts val="0"/>
              </a:spcAft>
              <a:buNone/>
            </a:pPr>
            <a:r>
              <a:rPr lang="en" sz="1100">
                <a:solidFill>
                  <a:schemeClr val="lt1"/>
                </a:solidFill>
                <a:highlight>
                  <a:schemeClr val="dk1"/>
                </a:highlight>
                <a:latin typeface="Proxima Nova"/>
                <a:ea typeface="Proxima Nova"/>
                <a:cs typeface="Proxima Nova"/>
                <a:sym typeface="Proxima Nova"/>
              </a:rPr>
              <a:t>Almost all conversions were made through mobile devices.</a:t>
            </a:r>
            <a:endParaRPr sz="1100">
              <a:solidFill>
                <a:schemeClr val="lt1"/>
              </a:solidFill>
              <a:highlight>
                <a:schemeClr val="dk1"/>
              </a:highlight>
              <a:latin typeface="Proxima Nova"/>
              <a:ea typeface="Proxima Nova"/>
              <a:cs typeface="Proxima Nova"/>
              <a:sym typeface="Proxima Nova"/>
            </a:endParaRPr>
          </a:p>
        </p:txBody>
      </p:sp>
      <p:pic>
        <p:nvPicPr>
          <p:cNvPr id="316" name="Google Shape;316;p42"/>
          <p:cNvPicPr preferRelativeResize="0"/>
          <p:nvPr/>
        </p:nvPicPr>
        <p:blipFill>
          <a:blip r:embed="rId3">
            <a:alphaModFix/>
          </a:blip>
          <a:stretch>
            <a:fillRect/>
          </a:stretch>
        </p:blipFill>
        <p:spPr>
          <a:xfrm>
            <a:off x="253838" y="818075"/>
            <a:ext cx="1982270" cy="1745450"/>
          </a:xfrm>
          <a:prstGeom prst="rect">
            <a:avLst/>
          </a:prstGeom>
          <a:noFill/>
          <a:ln>
            <a:noFill/>
          </a:ln>
        </p:spPr>
      </p:pic>
      <p:pic>
        <p:nvPicPr>
          <p:cNvPr id="317" name="Google Shape;317;p42"/>
          <p:cNvPicPr preferRelativeResize="0"/>
          <p:nvPr/>
        </p:nvPicPr>
        <p:blipFill>
          <a:blip r:embed="rId4">
            <a:alphaModFix/>
          </a:blip>
          <a:stretch>
            <a:fillRect/>
          </a:stretch>
        </p:blipFill>
        <p:spPr>
          <a:xfrm>
            <a:off x="423919" y="2791421"/>
            <a:ext cx="4385406" cy="671100"/>
          </a:xfrm>
          <a:prstGeom prst="rect">
            <a:avLst/>
          </a:prstGeom>
          <a:noFill/>
          <a:ln>
            <a:noFill/>
          </a:ln>
        </p:spPr>
      </p:pic>
      <p:pic>
        <p:nvPicPr>
          <p:cNvPr id="318" name="Google Shape;318;p42"/>
          <p:cNvPicPr preferRelativeResize="0"/>
          <p:nvPr/>
        </p:nvPicPr>
        <p:blipFill>
          <a:blip r:embed="rId5">
            <a:alphaModFix/>
          </a:blip>
          <a:stretch>
            <a:fillRect/>
          </a:stretch>
        </p:blipFill>
        <p:spPr>
          <a:xfrm>
            <a:off x="260063" y="3531250"/>
            <a:ext cx="4713126" cy="1405750"/>
          </a:xfrm>
          <a:prstGeom prst="rect">
            <a:avLst/>
          </a:prstGeom>
          <a:noFill/>
          <a:ln>
            <a:noFill/>
          </a:ln>
        </p:spPr>
      </p:pic>
      <p:pic>
        <p:nvPicPr>
          <p:cNvPr id="319" name="Google Shape;319;p42"/>
          <p:cNvPicPr preferRelativeResize="0"/>
          <p:nvPr/>
        </p:nvPicPr>
        <p:blipFill>
          <a:blip r:embed="rId6">
            <a:alphaModFix/>
          </a:blip>
          <a:stretch>
            <a:fillRect/>
          </a:stretch>
        </p:blipFill>
        <p:spPr>
          <a:xfrm>
            <a:off x="2730650" y="383925"/>
            <a:ext cx="1657350" cy="2323286"/>
          </a:xfrm>
          <a:prstGeom prst="rect">
            <a:avLst/>
          </a:prstGeom>
          <a:noFill/>
          <a:ln>
            <a:noFill/>
          </a:ln>
        </p:spPr>
      </p:pic>
      <p:pic>
        <p:nvPicPr>
          <p:cNvPr id="320" name="Google Shape;320;p42"/>
          <p:cNvPicPr preferRelativeResize="0"/>
          <p:nvPr/>
        </p:nvPicPr>
        <p:blipFill>
          <a:blip r:embed="rId7">
            <a:alphaModFix/>
          </a:blip>
          <a:stretch>
            <a:fillRect/>
          </a:stretch>
        </p:blipFill>
        <p:spPr>
          <a:xfrm>
            <a:off x="5885500" y="367000"/>
            <a:ext cx="1982250" cy="2426466"/>
          </a:xfrm>
          <a:prstGeom prst="rect">
            <a:avLst/>
          </a:prstGeom>
          <a:noFill/>
          <a:ln>
            <a:noFill/>
          </a:ln>
        </p:spPr>
      </p:pic>
      <p:pic>
        <p:nvPicPr>
          <p:cNvPr id="321" name="Google Shape;321;p42"/>
          <p:cNvPicPr preferRelativeResize="0"/>
          <p:nvPr/>
        </p:nvPicPr>
        <p:blipFill>
          <a:blip r:embed="rId8">
            <a:alphaModFix/>
          </a:blip>
          <a:stretch>
            <a:fillRect/>
          </a:stretch>
        </p:blipFill>
        <p:spPr>
          <a:xfrm>
            <a:off x="7867757" y="367000"/>
            <a:ext cx="1276244" cy="2424425"/>
          </a:xfrm>
          <a:prstGeom prst="rect">
            <a:avLst/>
          </a:prstGeom>
          <a:noFill/>
          <a:ln>
            <a:noFill/>
          </a:ln>
        </p:spPr>
      </p:pic>
      <p:pic>
        <p:nvPicPr>
          <p:cNvPr id="322" name="Google Shape;322;p42"/>
          <p:cNvPicPr preferRelativeResize="0"/>
          <p:nvPr/>
        </p:nvPicPr>
        <p:blipFill>
          <a:blip r:embed="rId9">
            <a:alphaModFix/>
          </a:blip>
          <a:stretch>
            <a:fillRect/>
          </a:stretch>
        </p:blipFill>
        <p:spPr>
          <a:xfrm>
            <a:off x="4388004" y="383925"/>
            <a:ext cx="1210672" cy="2323275"/>
          </a:xfrm>
          <a:prstGeom prst="rect">
            <a:avLst/>
          </a:prstGeom>
          <a:noFill/>
          <a:ln>
            <a:noFill/>
          </a:ln>
        </p:spPr>
      </p:pic>
      <p:sp>
        <p:nvSpPr>
          <p:cNvPr id="323" name="Google Shape;323;p42"/>
          <p:cNvSpPr txBox="1"/>
          <p:nvPr/>
        </p:nvSpPr>
        <p:spPr>
          <a:xfrm>
            <a:off x="334700" y="2563525"/>
            <a:ext cx="1205700" cy="34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roxima Nova"/>
                <a:ea typeface="Proxima Nova"/>
                <a:cs typeface="Proxima Nova"/>
                <a:sym typeface="Proxima Nova"/>
              </a:rPr>
              <a:t>MoM Comparison</a:t>
            </a:r>
            <a:endParaRPr sz="1000">
              <a:solidFill>
                <a:schemeClr val="lt1"/>
              </a:solidFill>
              <a:latin typeface="Proxima Nova"/>
              <a:ea typeface="Proxima Nova"/>
              <a:cs typeface="Proxima Nova"/>
              <a:sym typeface="Proxima Nova"/>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327" name="Shape 327"/>
        <p:cNvGrpSpPr/>
        <p:nvPr/>
      </p:nvGrpSpPr>
      <p:grpSpPr>
        <a:xfrm>
          <a:off x="0" y="0"/>
          <a:ext cx="0" cy="0"/>
          <a:chOff x="0" y="0"/>
          <a:chExt cx="0" cy="0"/>
        </a:xfrm>
      </p:grpSpPr>
      <p:sp>
        <p:nvSpPr>
          <p:cNvPr id="328" name="Google Shape;328;p43"/>
          <p:cNvSpPr/>
          <p:nvPr/>
        </p:nvSpPr>
        <p:spPr>
          <a:xfrm>
            <a:off x="562575" y="1329650"/>
            <a:ext cx="1505100" cy="935700"/>
          </a:xfrm>
          <a:prstGeom prst="rect">
            <a:avLst/>
          </a:prstGeom>
          <a:solidFill>
            <a:srgbClr val="A4C2F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29" name="Google Shape;329;p43"/>
          <p:cNvSpPr txBox="1"/>
          <p:nvPr/>
        </p:nvSpPr>
        <p:spPr>
          <a:xfrm>
            <a:off x="111750" y="169425"/>
            <a:ext cx="5433600" cy="59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400">
                <a:solidFill>
                  <a:schemeClr val="lt1"/>
                </a:solidFill>
                <a:latin typeface="Merriweather"/>
                <a:ea typeface="Merriweather"/>
                <a:cs typeface="Merriweather"/>
                <a:sym typeface="Merriweather"/>
              </a:rPr>
              <a:t>KIRE</a:t>
            </a:r>
            <a:r>
              <a:rPr lang="en" sz="2400">
                <a:solidFill>
                  <a:schemeClr val="lt1"/>
                </a:solidFill>
                <a:latin typeface="Merriweather"/>
                <a:ea typeface="Merriweather"/>
                <a:cs typeface="Merriweather"/>
                <a:sym typeface="Merriweather"/>
              </a:rPr>
              <a:t>: Organic Users &amp; Traffic</a:t>
            </a:r>
            <a:endParaRPr sz="2400">
              <a:solidFill>
                <a:schemeClr val="lt1"/>
              </a:solidFill>
              <a:latin typeface="Merriweather"/>
              <a:ea typeface="Merriweather"/>
              <a:cs typeface="Merriweather"/>
              <a:sym typeface="Merriweather"/>
            </a:endParaRPr>
          </a:p>
        </p:txBody>
      </p:sp>
      <p:sp>
        <p:nvSpPr>
          <p:cNvPr id="330" name="Google Shape;330;p43"/>
          <p:cNvSpPr txBox="1"/>
          <p:nvPr/>
        </p:nvSpPr>
        <p:spPr>
          <a:xfrm>
            <a:off x="255700" y="918063"/>
            <a:ext cx="5224800" cy="32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lt1"/>
                </a:solidFill>
                <a:latin typeface="Proxima Nova"/>
                <a:ea typeface="Proxima Nova"/>
                <a:cs typeface="Proxima Nova"/>
                <a:sym typeface="Proxima Nova"/>
              </a:rPr>
              <a:t>YoY Comparison of Organic traffic</a:t>
            </a:r>
            <a:endParaRPr b="1">
              <a:solidFill>
                <a:schemeClr val="lt1"/>
              </a:solidFill>
              <a:latin typeface="Proxima Nova"/>
              <a:ea typeface="Proxima Nova"/>
              <a:cs typeface="Proxima Nova"/>
              <a:sym typeface="Proxima Nova"/>
            </a:endParaRPr>
          </a:p>
        </p:txBody>
      </p:sp>
      <p:sp>
        <p:nvSpPr>
          <p:cNvPr id="331" name="Google Shape;331;p43"/>
          <p:cNvSpPr txBox="1"/>
          <p:nvPr/>
        </p:nvSpPr>
        <p:spPr>
          <a:xfrm>
            <a:off x="760510" y="1608050"/>
            <a:ext cx="1109400" cy="3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500">
                <a:solidFill>
                  <a:schemeClr val="dk1"/>
                </a:solidFill>
                <a:latin typeface="Proxima Nova"/>
                <a:ea typeface="Proxima Nova"/>
                <a:cs typeface="Proxima Nova"/>
                <a:sym typeface="Proxima Nova"/>
              </a:rPr>
              <a:t>Listings</a:t>
            </a:r>
            <a:endParaRPr b="1" sz="1500">
              <a:solidFill>
                <a:schemeClr val="dk1"/>
              </a:solidFill>
              <a:latin typeface="Proxima Nova"/>
              <a:ea typeface="Proxima Nova"/>
              <a:cs typeface="Proxima Nova"/>
              <a:sym typeface="Proxima Nova"/>
            </a:endParaRPr>
          </a:p>
        </p:txBody>
      </p:sp>
      <p:sp>
        <p:nvSpPr>
          <p:cNvPr id="332" name="Google Shape;332;p43"/>
          <p:cNvSpPr/>
          <p:nvPr/>
        </p:nvSpPr>
        <p:spPr>
          <a:xfrm>
            <a:off x="562575" y="2381474"/>
            <a:ext cx="1505100" cy="935700"/>
          </a:xfrm>
          <a:prstGeom prst="rect">
            <a:avLst/>
          </a:prstGeom>
          <a:solidFill>
            <a:srgbClr val="A4C2F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33" name="Google Shape;333;p43"/>
          <p:cNvSpPr txBox="1"/>
          <p:nvPr/>
        </p:nvSpPr>
        <p:spPr>
          <a:xfrm>
            <a:off x="625879" y="2652171"/>
            <a:ext cx="1378500" cy="3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500">
                <a:solidFill>
                  <a:schemeClr val="dk1"/>
                </a:solidFill>
                <a:latin typeface="Proxima Nova"/>
                <a:ea typeface="Proxima Nova"/>
                <a:cs typeface="Proxima Nova"/>
                <a:sym typeface="Proxima Nova"/>
              </a:rPr>
              <a:t>Real Estate</a:t>
            </a:r>
            <a:endParaRPr b="1" sz="1500">
              <a:solidFill>
                <a:schemeClr val="dk1"/>
              </a:solidFill>
              <a:latin typeface="Proxima Nova"/>
              <a:ea typeface="Proxima Nova"/>
              <a:cs typeface="Proxima Nova"/>
              <a:sym typeface="Proxima Nova"/>
            </a:endParaRPr>
          </a:p>
        </p:txBody>
      </p:sp>
      <p:sp>
        <p:nvSpPr>
          <p:cNvPr id="334" name="Google Shape;334;p43"/>
          <p:cNvSpPr/>
          <p:nvPr/>
        </p:nvSpPr>
        <p:spPr>
          <a:xfrm>
            <a:off x="562575" y="3433298"/>
            <a:ext cx="1505100" cy="935700"/>
          </a:xfrm>
          <a:prstGeom prst="rect">
            <a:avLst/>
          </a:prstGeom>
          <a:solidFill>
            <a:srgbClr val="A4C2F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35" name="Google Shape;335;p43"/>
          <p:cNvSpPr txBox="1"/>
          <p:nvPr/>
        </p:nvSpPr>
        <p:spPr>
          <a:xfrm>
            <a:off x="599979" y="3581120"/>
            <a:ext cx="1378500" cy="3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500">
                <a:solidFill>
                  <a:schemeClr val="dk1"/>
                </a:solidFill>
                <a:latin typeface="Proxima Nova"/>
                <a:ea typeface="Proxima Nova"/>
                <a:cs typeface="Proxima Nova"/>
                <a:sym typeface="Proxima Nova"/>
              </a:rPr>
              <a:t>Branded Queries</a:t>
            </a:r>
            <a:endParaRPr b="1" sz="1500">
              <a:solidFill>
                <a:schemeClr val="dk1"/>
              </a:solidFill>
              <a:latin typeface="Proxima Nova"/>
              <a:ea typeface="Proxima Nova"/>
              <a:cs typeface="Proxima Nova"/>
              <a:sym typeface="Proxima Nova"/>
            </a:endParaRPr>
          </a:p>
        </p:txBody>
      </p:sp>
      <p:sp>
        <p:nvSpPr>
          <p:cNvPr id="336" name="Google Shape;336;p43"/>
          <p:cNvSpPr txBox="1"/>
          <p:nvPr/>
        </p:nvSpPr>
        <p:spPr>
          <a:xfrm>
            <a:off x="6847150" y="1329700"/>
            <a:ext cx="2175900" cy="3039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lt1"/>
                </a:solidFill>
                <a:latin typeface="Proxima Nova"/>
                <a:ea typeface="Proxima Nova"/>
                <a:cs typeface="Proxima Nova"/>
                <a:sym typeface="Proxima Nova"/>
              </a:rPr>
              <a:t>Summary:</a:t>
            </a:r>
            <a:endParaRPr b="1">
              <a:solidFill>
                <a:schemeClr val="lt1"/>
              </a:solidFill>
              <a:latin typeface="Proxima Nova"/>
              <a:ea typeface="Proxima Nova"/>
              <a:cs typeface="Proxima Nova"/>
              <a:sym typeface="Proxima Nova"/>
            </a:endParaRPr>
          </a:p>
          <a:p>
            <a:pPr indent="-304800" lvl="0" marL="457200" rtl="0" algn="l">
              <a:spcBef>
                <a:spcPts val="0"/>
              </a:spcBef>
              <a:spcAft>
                <a:spcPts val="0"/>
              </a:spcAft>
              <a:buClr>
                <a:schemeClr val="lt1"/>
              </a:buClr>
              <a:buSzPts val="1200"/>
              <a:buFont typeface="Proxima Nova"/>
              <a:buChar char="●"/>
            </a:pPr>
            <a:r>
              <a:rPr lang="en" sz="1200">
                <a:solidFill>
                  <a:schemeClr val="lt1"/>
                </a:solidFill>
                <a:latin typeface="Proxima Nova"/>
                <a:ea typeface="Proxima Nova"/>
                <a:cs typeface="Proxima Nova"/>
                <a:sym typeface="Proxima Nova"/>
              </a:rPr>
              <a:t>Listing</a:t>
            </a:r>
            <a:r>
              <a:rPr lang="en" sz="1200">
                <a:solidFill>
                  <a:schemeClr val="lt1"/>
                </a:solidFill>
                <a:latin typeface="Proxima Nova"/>
                <a:ea typeface="Proxima Nova"/>
                <a:cs typeface="Proxima Nova"/>
                <a:sym typeface="Proxima Nova"/>
              </a:rPr>
              <a:t> traffic has decreased slightly. A significant proportion of the organic queries are address-based</a:t>
            </a:r>
            <a:endParaRPr sz="1200">
              <a:solidFill>
                <a:schemeClr val="lt1"/>
              </a:solidFill>
              <a:latin typeface="Proxima Nova"/>
              <a:ea typeface="Proxima Nova"/>
              <a:cs typeface="Proxima Nova"/>
              <a:sym typeface="Proxima Nova"/>
            </a:endParaRPr>
          </a:p>
          <a:p>
            <a:pPr indent="-304800" lvl="0" marL="457200" rtl="0" algn="l">
              <a:spcBef>
                <a:spcPts val="0"/>
              </a:spcBef>
              <a:spcAft>
                <a:spcPts val="0"/>
              </a:spcAft>
              <a:buClr>
                <a:schemeClr val="lt1"/>
              </a:buClr>
              <a:buSzPts val="1200"/>
              <a:buFont typeface="Proxima Nova"/>
              <a:buChar char="●"/>
            </a:pPr>
            <a:r>
              <a:rPr lang="en" sz="1200">
                <a:solidFill>
                  <a:schemeClr val="lt1"/>
                </a:solidFill>
                <a:latin typeface="Proxima Nova"/>
                <a:ea typeface="Proxima Nova"/>
                <a:cs typeface="Proxima Nova"/>
                <a:sym typeface="Proxima Nova"/>
              </a:rPr>
              <a:t>General Real Estate ecosystem traffic increased as avg pos improved</a:t>
            </a:r>
            <a:endParaRPr sz="1200">
              <a:solidFill>
                <a:schemeClr val="lt1"/>
              </a:solidFill>
              <a:latin typeface="Proxima Nova"/>
              <a:ea typeface="Proxima Nova"/>
              <a:cs typeface="Proxima Nova"/>
              <a:sym typeface="Proxima Nova"/>
            </a:endParaRPr>
          </a:p>
          <a:p>
            <a:pPr indent="-304800" lvl="0" marL="457200" rtl="0" algn="l">
              <a:spcBef>
                <a:spcPts val="0"/>
              </a:spcBef>
              <a:spcAft>
                <a:spcPts val="0"/>
              </a:spcAft>
              <a:buClr>
                <a:schemeClr val="lt1"/>
              </a:buClr>
              <a:buSzPts val="1200"/>
              <a:buFont typeface="Proxima Nova"/>
              <a:buChar char="●"/>
            </a:pPr>
            <a:r>
              <a:rPr lang="en" sz="1200">
                <a:solidFill>
                  <a:schemeClr val="lt1"/>
                </a:solidFill>
                <a:latin typeface="Proxima Nova"/>
                <a:ea typeface="Proxima Nova"/>
                <a:cs typeface="Proxima Nova"/>
                <a:sym typeface="Proxima Nova"/>
              </a:rPr>
              <a:t>Branded (i.e. “kiawah”) queries have increased due mainly to better avg pos and CTR</a:t>
            </a:r>
            <a:endParaRPr sz="1200">
              <a:solidFill>
                <a:schemeClr val="lt1"/>
              </a:solidFill>
              <a:latin typeface="Proxima Nova"/>
              <a:ea typeface="Proxima Nova"/>
              <a:cs typeface="Proxima Nova"/>
              <a:sym typeface="Proxima Nova"/>
            </a:endParaRPr>
          </a:p>
        </p:txBody>
      </p:sp>
      <p:pic>
        <p:nvPicPr>
          <p:cNvPr id="337" name="Google Shape;337;p43"/>
          <p:cNvPicPr preferRelativeResize="0"/>
          <p:nvPr/>
        </p:nvPicPr>
        <p:blipFill>
          <a:blip r:embed="rId3">
            <a:alphaModFix/>
          </a:blip>
          <a:stretch>
            <a:fillRect/>
          </a:stretch>
        </p:blipFill>
        <p:spPr>
          <a:xfrm>
            <a:off x="2067675" y="1329650"/>
            <a:ext cx="4690274" cy="935700"/>
          </a:xfrm>
          <a:prstGeom prst="rect">
            <a:avLst/>
          </a:prstGeom>
          <a:noFill/>
          <a:ln>
            <a:noFill/>
          </a:ln>
        </p:spPr>
      </p:pic>
      <p:pic>
        <p:nvPicPr>
          <p:cNvPr id="338" name="Google Shape;338;p43"/>
          <p:cNvPicPr preferRelativeResize="0"/>
          <p:nvPr/>
        </p:nvPicPr>
        <p:blipFill>
          <a:blip r:embed="rId4">
            <a:alphaModFix/>
          </a:blip>
          <a:stretch>
            <a:fillRect/>
          </a:stretch>
        </p:blipFill>
        <p:spPr>
          <a:xfrm>
            <a:off x="2067675" y="2381475"/>
            <a:ext cx="4690275" cy="935700"/>
          </a:xfrm>
          <a:prstGeom prst="rect">
            <a:avLst/>
          </a:prstGeom>
          <a:noFill/>
          <a:ln>
            <a:noFill/>
          </a:ln>
        </p:spPr>
      </p:pic>
      <p:pic>
        <p:nvPicPr>
          <p:cNvPr id="339" name="Google Shape;339;p43"/>
          <p:cNvPicPr preferRelativeResize="0"/>
          <p:nvPr/>
        </p:nvPicPr>
        <p:blipFill>
          <a:blip r:embed="rId5">
            <a:alphaModFix/>
          </a:blip>
          <a:stretch>
            <a:fillRect/>
          </a:stretch>
        </p:blipFill>
        <p:spPr>
          <a:xfrm>
            <a:off x="2067675" y="3433300"/>
            <a:ext cx="4690276" cy="9357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343" name="Shape 343"/>
        <p:cNvGrpSpPr/>
        <p:nvPr/>
      </p:nvGrpSpPr>
      <p:grpSpPr>
        <a:xfrm>
          <a:off x="0" y="0"/>
          <a:ext cx="0" cy="0"/>
          <a:chOff x="0" y="0"/>
          <a:chExt cx="0" cy="0"/>
        </a:xfrm>
      </p:grpSpPr>
      <p:sp>
        <p:nvSpPr>
          <p:cNvPr id="344" name="Google Shape;344;p44"/>
          <p:cNvSpPr txBox="1"/>
          <p:nvPr/>
        </p:nvSpPr>
        <p:spPr>
          <a:xfrm>
            <a:off x="111750" y="169425"/>
            <a:ext cx="4706100" cy="59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400">
                <a:solidFill>
                  <a:schemeClr val="lt1"/>
                </a:solidFill>
                <a:latin typeface="Merriweather"/>
                <a:ea typeface="Merriweather"/>
                <a:cs typeface="Merriweather"/>
                <a:sym typeface="Merriweather"/>
              </a:rPr>
              <a:t>KIRE</a:t>
            </a:r>
            <a:r>
              <a:rPr lang="en" sz="2400">
                <a:solidFill>
                  <a:schemeClr val="lt1"/>
                </a:solidFill>
                <a:latin typeface="Merriweather"/>
                <a:ea typeface="Merriweather"/>
                <a:cs typeface="Merriweather"/>
                <a:sym typeface="Merriweather"/>
              </a:rPr>
              <a:t>: Organic Users &amp; Traffic</a:t>
            </a:r>
            <a:endParaRPr sz="2400">
              <a:solidFill>
                <a:schemeClr val="lt1"/>
              </a:solidFill>
              <a:latin typeface="Merriweather"/>
              <a:ea typeface="Merriweather"/>
              <a:cs typeface="Merriweather"/>
              <a:sym typeface="Merriweather"/>
            </a:endParaRPr>
          </a:p>
        </p:txBody>
      </p:sp>
      <p:pic>
        <p:nvPicPr>
          <p:cNvPr id="345" name="Google Shape;345;p44"/>
          <p:cNvPicPr preferRelativeResize="0"/>
          <p:nvPr/>
        </p:nvPicPr>
        <p:blipFill>
          <a:blip r:embed="rId3">
            <a:alphaModFix/>
          </a:blip>
          <a:stretch>
            <a:fillRect/>
          </a:stretch>
        </p:blipFill>
        <p:spPr>
          <a:xfrm>
            <a:off x="443525" y="2188137"/>
            <a:ext cx="1824825" cy="2693100"/>
          </a:xfrm>
          <a:prstGeom prst="rect">
            <a:avLst/>
          </a:prstGeom>
          <a:noFill/>
          <a:ln>
            <a:noFill/>
          </a:ln>
        </p:spPr>
      </p:pic>
      <p:pic>
        <p:nvPicPr>
          <p:cNvPr id="346" name="Google Shape;346;p44"/>
          <p:cNvPicPr preferRelativeResize="0"/>
          <p:nvPr/>
        </p:nvPicPr>
        <p:blipFill>
          <a:blip r:embed="rId4">
            <a:alphaModFix/>
          </a:blip>
          <a:stretch>
            <a:fillRect/>
          </a:stretch>
        </p:blipFill>
        <p:spPr>
          <a:xfrm>
            <a:off x="2171875" y="2114225"/>
            <a:ext cx="2104175" cy="2979100"/>
          </a:xfrm>
          <a:prstGeom prst="rect">
            <a:avLst/>
          </a:prstGeom>
          <a:noFill/>
          <a:ln>
            <a:noFill/>
          </a:ln>
        </p:spPr>
      </p:pic>
      <p:pic>
        <p:nvPicPr>
          <p:cNvPr id="347" name="Google Shape;347;p44"/>
          <p:cNvPicPr preferRelativeResize="0"/>
          <p:nvPr/>
        </p:nvPicPr>
        <p:blipFill>
          <a:blip r:embed="rId5">
            <a:alphaModFix/>
          </a:blip>
          <a:stretch>
            <a:fillRect/>
          </a:stretch>
        </p:blipFill>
        <p:spPr>
          <a:xfrm>
            <a:off x="317200" y="884188"/>
            <a:ext cx="4161106" cy="901788"/>
          </a:xfrm>
          <a:prstGeom prst="rect">
            <a:avLst/>
          </a:prstGeom>
          <a:noFill/>
          <a:ln>
            <a:noFill/>
          </a:ln>
        </p:spPr>
      </p:pic>
      <p:pic>
        <p:nvPicPr>
          <p:cNvPr id="348" name="Google Shape;348;p44"/>
          <p:cNvPicPr preferRelativeResize="0"/>
          <p:nvPr/>
        </p:nvPicPr>
        <p:blipFill>
          <a:blip r:embed="rId6">
            <a:alphaModFix/>
          </a:blip>
          <a:stretch>
            <a:fillRect/>
          </a:stretch>
        </p:blipFill>
        <p:spPr>
          <a:xfrm>
            <a:off x="5153763" y="2164038"/>
            <a:ext cx="3416826" cy="287947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352" name="Shape 352"/>
        <p:cNvGrpSpPr/>
        <p:nvPr/>
      </p:nvGrpSpPr>
      <p:grpSpPr>
        <a:xfrm>
          <a:off x="0" y="0"/>
          <a:ext cx="0" cy="0"/>
          <a:chOff x="0" y="0"/>
          <a:chExt cx="0" cy="0"/>
        </a:xfrm>
      </p:grpSpPr>
      <p:sp>
        <p:nvSpPr>
          <p:cNvPr id="353" name="Google Shape;353;p45"/>
          <p:cNvSpPr txBox="1"/>
          <p:nvPr/>
        </p:nvSpPr>
        <p:spPr>
          <a:xfrm>
            <a:off x="335725" y="106200"/>
            <a:ext cx="3457800" cy="60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300">
                <a:solidFill>
                  <a:schemeClr val="lt1"/>
                </a:solidFill>
                <a:latin typeface="Merriweather"/>
                <a:ea typeface="Merriweather"/>
                <a:cs typeface="Merriweather"/>
                <a:sym typeface="Merriweather"/>
              </a:rPr>
              <a:t>KIRE</a:t>
            </a:r>
            <a:r>
              <a:rPr lang="en" sz="2300">
                <a:solidFill>
                  <a:schemeClr val="lt1"/>
                </a:solidFill>
                <a:latin typeface="Merriweather"/>
                <a:ea typeface="Merriweather"/>
                <a:cs typeface="Merriweather"/>
                <a:sym typeface="Merriweather"/>
              </a:rPr>
              <a:t>: Takeaways</a:t>
            </a:r>
            <a:endParaRPr sz="2300">
              <a:solidFill>
                <a:schemeClr val="lt1"/>
              </a:solidFill>
              <a:latin typeface="Merriweather"/>
              <a:ea typeface="Merriweather"/>
              <a:cs typeface="Merriweather"/>
              <a:sym typeface="Merriweather"/>
            </a:endParaRPr>
          </a:p>
        </p:txBody>
      </p:sp>
      <p:sp>
        <p:nvSpPr>
          <p:cNvPr id="354" name="Google Shape;354;p45"/>
          <p:cNvSpPr txBox="1"/>
          <p:nvPr/>
        </p:nvSpPr>
        <p:spPr>
          <a:xfrm>
            <a:off x="87625" y="558100"/>
            <a:ext cx="8924100" cy="4063500"/>
          </a:xfrm>
          <a:prstGeom prst="rect">
            <a:avLst/>
          </a:prstGeom>
          <a:noFill/>
          <a:ln>
            <a:noFill/>
          </a:ln>
        </p:spPr>
        <p:txBody>
          <a:bodyPr anchorCtr="0" anchor="t" bIns="91425" lIns="91425" spcFirstLastPara="1" rIns="91425" wrap="square" tIns="91425">
            <a:spAutoFit/>
          </a:bodyPr>
          <a:lstStyle/>
          <a:p>
            <a:pPr indent="-295275" lvl="0" marL="457200" rtl="0" algn="l">
              <a:spcBef>
                <a:spcPts val="0"/>
              </a:spcBef>
              <a:spcAft>
                <a:spcPts val="0"/>
              </a:spcAft>
              <a:buClr>
                <a:schemeClr val="lt1"/>
              </a:buClr>
              <a:buSzPts val="1050"/>
              <a:buFont typeface="Proxima Nova"/>
              <a:buChar char="●"/>
            </a:pPr>
            <a:r>
              <a:rPr lang="en" sz="1050">
                <a:solidFill>
                  <a:schemeClr val="lt1"/>
                </a:solidFill>
                <a:latin typeface="Proxima Nova"/>
                <a:ea typeface="Proxima Nova"/>
                <a:cs typeface="Proxima Nova"/>
                <a:sym typeface="Proxima Nova"/>
              </a:rPr>
              <a:t>Overall metrics show a positive trend</a:t>
            </a:r>
            <a:endParaRPr sz="1050">
              <a:solidFill>
                <a:schemeClr val="lt1"/>
              </a:solidFill>
              <a:latin typeface="Proxima Nova"/>
              <a:ea typeface="Proxima Nova"/>
              <a:cs typeface="Proxima Nova"/>
              <a:sym typeface="Proxima Nova"/>
            </a:endParaRPr>
          </a:p>
          <a:p>
            <a:pPr indent="-295275" lvl="1" marL="914400" rtl="0" algn="l">
              <a:spcBef>
                <a:spcPts val="0"/>
              </a:spcBef>
              <a:spcAft>
                <a:spcPts val="0"/>
              </a:spcAft>
              <a:buClr>
                <a:schemeClr val="lt1"/>
              </a:buClr>
              <a:buSzPts val="1050"/>
              <a:buFont typeface="Proxima Nova"/>
              <a:buChar char="○"/>
            </a:pPr>
            <a:r>
              <a:rPr lang="en" sz="1050">
                <a:solidFill>
                  <a:schemeClr val="lt1"/>
                </a:solidFill>
                <a:latin typeface="Proxima Nova"/>
                <a:ea typeface="Proxima Nova"/>
                <a:cs typeface="Proxima Nova"/>
                <a:sym typeface="Proxima Nova"/>
              </a:rPr>
              <a:t>Number of website sessions are down, but engagement metrics are notably up</a:t>
            </a:r>
            <a:endParaRPr sz="1050">
              <a:solidFill>
                <a:schemeClr val="lt1"/>
              </a:solidFill>
              <a:latin typeface="Proxima Nova"/>
              <a:ea typeface="Proxima Nova"/>
              <a:cs typeface="Proxima Nova"/>
              <a:sym typeface="Proxima Nova"/>
            </a:endParaRPr>
          </a:p>
          <a:p>
            <a:pPr indent="-295275" lvl="2" marL="1371600" rtl="0" algn="l">
              <a:spcBef>
                <a:spcPts val="0"/>
              </a:spcBef>
              <a:spcAft>
                <a:spcPts val="0"/>
              </a:spcAft>
              <a:buClr>
                <a:schemeClr val="lt1"/>
              </a:buClr>
              <a:buSzPts val="1050"/>
              <a:buFont typeface="Proxima Nova"/>
              <a:buChar char="■"/>
            </a:pPr>
            <a:r>
              <a:rPr lang="en" sz="1050">
                <a:solidFill>
                  <a:schemeClr val="lt1"/>
                </a:solidFill>
                <a:latin typeface="Proxima Nova"/>
                <a:ea typeface="Proxima Nova"/>
                <a:cs typeface="Proxima Nova"/>
                <a:sym typeface="Proxima Nova"/>
              </a:rPr>
              <a:t>Shows that fewer users are visiting the site but those who are more engaged</a:t>
            </a:r>
            <a:endParaRPr sz="1050">
              <a:solidFill>
                <a:schemeClr val="lt1"/>
              </a:solidFill>
              <a:latin typeface="Proxima Nova"/>
              <a:ea typeface="Proxima Nova"/>
              <a:cs typeface="Proxima Nova"/>
              <a:sym typeface="Proxima Nova"/>
            </a:endParaRPr>
          </a:p>
          <a:p>
            <a:pPr indent="-295275" lvl="1" marL="914400" rtl="0" algn="l">
              <a:spcBef>
                <a:spcPts val="0"/>
              </a:spcBef>
              <a:spcAft>
                <a:spcPts val="0"/>
              </a:spcAft>
              <a:buClr>
                <a:schemeClr val="lt1"/>
              </a:buClr>
              <a:buSzPts val="1050"/>
              <a:buFont typeface="Proxima Nova"/>
              <a:buChar char="○"/>
            </a:pPr>
            <a:r>
              <a:rPr lang="en" sz="1050">
                <a:solidFill>
                  <a:schemeClr val="lt1"/>
                </a:solidFill>
                <a:latin typeface="Proxima Nova"/>
                <a:ea typeface="Proxima Nova"/>
                <a:cs typeface="Proxima Nova"/>
                <a:sym typeface="Proxima Nova"/>
              </a:rPr>
              <a:t>Paid search shows decreases in clicks for both MoM and YoY periods</a:t>
            </a:r>
            <a:endParaRPr sz="1050">
              <a:solidFill>
                <a:schemeClr val="lt1"/>
              </a:solidFill>
              <a:latin typeface="Proxima Nova"/>
              <a:ea typeface="Proxima Nova"/>
              <a:cs typeface="Proxima Nova"/>
              <a:sym typeface="Proxima Nova"/>
            </a:endParaRPr>
          </a:p>
          <a:p>
            <a:pPr indent="-295275" lvl="2" marL="1371600" rtl="0" algn="l">
              <a:spcBef>
                <a:spcPts val="0"/>
              </a:spcBef>
              <a:spcAft>
                <a:spcPts val="0"/>
              </a:spcAft>
              <a:buClr>
                <a:schemeClr val="lt1"/>
              </a:buClr>
              <a:buSzPts val="1050"/>
              <a:buFont typeface="Proxima Nova"/>
              <a:buChar char="■"/>
            </a:pPr>
            <a:r>
              <a:rPr lang="en" sz="1050">
                <a:solidFill>
                  <a:schemeClr val="lt1"/>
                </a:solidFill>
                <a:latin typeface="Proxima Nova"/>
                <a:ea typeface="Proxima Nova"/>
                <a:cs typeface="Proxima Nova"/>
                <a:sym typeface="Proxima Nova"/>
              </a:rPr>
              <a:t>CTR shows significant increases in both periods</a:t>
            </a:r>
            <a:endParaRPr sz="1050">
              <a:solidFill>
                <a:schemeClr val="lt1"/>
              </a:solidFill>
              <a:latin typeface="Proxima Nova"/>
              <a:ea typeface="Proxima Nova"/>
              <a:cs typeface="Proxima Nova"/>
              <a:sym typeface="Proxima Nova"/>
            </a:endParaRPr>
          </a:p>
          <a:p>
            <a:pPr indent="-295275" lvl="0" marL="457200" rtl="0" algn="l">
              <a:spcBef>
                <a:spcPts val="0"/>
              </a:spcBef>
              <a:spcAft>
                <a:spcPts val="0"/>
              </a:spcAft>
              <a:buClr>
                <a:schemeClr val="lt1"/>
              </a:buClr>
              <a:buSzPts val="1050"/>
              <a:buFont typeface="Proxima Nova"/>
              <a:buChar char="●"/>
            </a:pPr>
            <a:r>
              <a:rPr lang="en" sz="1050">
                <a:solidFill>
                  <a:schemeClr val="lt1"/>
                </a:solidFill>
                <a:latin typeface="Proxima Nova"/>
                <a:ea typeface="Proxima Nova"/>
                <a:cs typeface="Proxima Nova"/>
                <a:sym typeface="Proxima Nova"/>
              </a:rPr>
              <a:t>Paid search account maintenance</a:t>
            </a:r>
            <a:endParaRPr sz="1050">
              <a:solidFill>
                <a:schemeClr val="lt1"/>
              </a:solidFill>
              <a:latin typeface="Proxima Nova"/>
              <a:ea typeface="Proxima Nova"/>
              <a:cs typeface="Proxima Nova"/>
              <a:sym typeface="Proxima Nova"/>
            </a:endParaRPr>
          </a:p>
          <a:p>
            <a:pPr indent="-295275" lvl="1" marL="914400" rtl="0" algn="l">
              <a:spcBef>
                <a:spcPts val="0"/>
              </a:spcBef>
              <a:spcAft>
                <a:spcPts val="0"/>
              </a:spcAft>
              <a:buClr>
                <a:schemeClr val="lt1"/>
              </a:buClr>
              <a:buSzPts val="1050"/>
              <a:buFont typeface="Proxima Nova"/>
              <a:buChar char="○"/>
            </a:pPr>
            <a:r>
              <a:rPr lang="en" sz="1050">
                <a:solidFill>
                  <a:schemeClr val="lt1"/>
                </a:solidFill>
                <a:latin typeface="Proxima Nova"/>
                <a:ea typeface="Proxima Nova"/>
                <a:cs typeface="Proxima Nova"/>
                <a:sym typeface="Proxima Nova"/>
              </a:rPr>
              <a:t>Keyword optimizations</a:t>
            </a:r>
            <a:endParaRPr sz="1050">
              <a:solidFill>
                <a:srgbClr val="3C4043"/>
              </a:solidFill>
              <a:highlight>
                <a:srgbClr val="FFFFFF"/>
              </a:highlight>
              <a:latin typeface="Proxima Nova"/>
              <a:ea typeface="Proxima Nova"/>
              <a:cs typeface="Proxima Nova"/>
              <a:sym typeface="Proxima Nova"/>
            </a:endParaRPr>
          </a:p>
          <a:p>
            <a:pPr indent="-295275" lvl="1" marL="914400" rtl="0" algn="l">
              <a:spcBef>
                <a:spcPts val="0"/>
              </a:spcBef>
              <a:spcAft>
                <a:spcPts val="0"/>
              </a:spcAft>
              <a:buClr>
                <a:srgbClr val="3C4043"/>
              </a:buClr>
              <a:buSzPts val="1050"/>
              <a:buFont typeface="Proxima Nova"/>
              <a:buChar char="○"/>
            </a:pPr>
            <a:r>
              <a:rPr lang="en" sz="1050">
                <a:solidFill>
                  <a:srgbClr val="3C4043"/>
                </a:solidFill>
                <a:highlight>
                  <a:srgbClr val="FFFFFF"/>
                </a:highlight>
                <a:latin typeface="Proxima Nova"/>
                <a:ea typeface="Proxima Nova"/>
                <a:cs typeface="Proxima Nova"/>
                <a:sym typeface="Proxima Nova"/>
              </a:rPr>
              <a:t>Ad copy updates</a:t>
            </a:r>
            <a:endParaRPr sz="1050">
              <a:solidFill>
                <a:srgbClr val="3C4043"/>
              </a:solidFill>
              <a:highlight>
                <a:srgbClr val="FFFFFF"/>
              </a:highlight>
              <a:latin typeface="Proxima Nova"/>
              <a:ea typeface="Proxima Nova"/>
              <a:cs typeface="Proxima Nova"/>
              <a:sym typeface="Proxima Nova"/>
            </a:endParaRPr>
          </a:p>
          <a:p>
            <a:pPr indent="-295275" lvl="1" marL="914400" rtl="0" algn="l">
              <a:spcBef>
                <a:spcPts val="0"/>
              </a:spcBef>
              <a:spcAft>
                <a:spcPts val="0"/>
              </a:spcAft>
              <a:buClr>
                <a:srgbClr val="3C4043"/>
              </a:buClr>
              <a:buSzPts val="1050"/>
              <a:buFont typeface="Proxima Nova"/>
              <a:buChar char="○"/>
            </a:pPr>
            <a:r>
              <a:rPr lang="en" sz="1050">
                <a:solidFill>
                  <a:srgbClr val="3C4043"/>
                </a:solidFill>
                <a:highlight>
                  <a:srgbClr val="FFFFFF"/>
                </a:highlight>
                <a:latin typeface="Proxima Nova"/>
                <a:ea typeface="Proxima Nova"/>
                <a:cs typeface="Proxima Nova"/>
                <a:sym typeface="Proxima Nova"/>
              </a:rPr>
              <a:t>Bid adjustments for locations</a:t>
            </a:r>
            <a:endParaRPr sz="1050">
              <a:solidFill>
                <a:srgbClr val="3C4043"/>
              </a:solidFill>
              <a:highlight>
                <a:srgbClr val="FFFFFF"/>
              </a:highlight>
              <a:latin typeface="Proxima Nova"/>
              <a:ea typeface="Proxima Nova"/>
              <a:cs typeface="Proxima Nova"/>
              <a:sym typeface="Proxima Nova"/>
            </a:endParaRPr>
          </a:p>
          <a:p>
            <a:pPr indent="-295275" lvl="0" marL="457200" rtl="0" algn="l">
              <a:spcBef>
                <a:spcPts val="0"/>
              </a:spcBef>
              <a:spcAft>
                <a:spcPts val="0"/>
              </a:spcAft>
              <a:buClr>
                <a:schemeClr val="lt1"/>
              </a:buClr>
              <a:buSzPts val="1050"/>
              <a:buFont typeface="Proxima Nova"/>
              <a:buChar char="●"/>
            </a:pPr>
            <a:r>
              <a:rPr lang="en" sz="1050">
                <a:solidFill>
                  <a:schemeClr val="lt1"/>
                </a:solidFill>
                <a:latin typeface="Proxima Nova"/>
                <a:ea typeface="Proxima Nova"/>
                <a:cs typeface="Proxima Nova"/>
                <a:sym typeface="Proxima Nova"/>
              </a:rPr>
              <a:t>Competitor campaign optimization</a:t>
            </a:r>
            <a:endParaRPr sz="1050">
              <a:solidFill>
                <a:schemeClr val="lt1"/>
              </a:solidFill>
              <a:latin typeface="Proxima Nova"/>
              <a:ea typeface="Proxima Nova"/>
              <a:cs typeface="Proxima Nova"/>
              <a:sym typeface="Proxima Nova"/>
            </a:endParaRPr>
          </a:p>
          <a:p>
            <a:pPr indent="-295275" lvl="1" marL="914400" rtl="0" algn="l">
              <a:spcBef>
                <a:spcPts val="0"/>
              </a:spcBef>
              <a:spcAft>
                <a:spcPts val="0"/>
              </a:spcAft>
              <a:buClr>
                <a:schemeClr val="lt1"/>
              </a:buClr>
              <a:buSzPts val="1050"/>
              <a:buFont typeface="Proxima Nova"/>
              <a:buChar char="○"/>
            </a:pPr>
            <a:r>
              <a:rPr lang="en" sz="1050">
                <a:solidFill>
                  <a:schemeClr val="lt1"/>
                </a:solidFill>
                <a:latin typeface="Proxima Nova"/>
                <a:ea typeface="Proxima Nova"/>
                <a:cs typeface="Proxima Nova"/>
                <a:sym typeface="Proxima Nova"/>
              </a:rPr>
              <a:t>Added additional competitors as keywords to competitor campaign</a:t>
            </a:r>
            <a:endParaRPr sz="1050">
              <a:solidFill>
                <a:schemeClr val="lt1"/>
              </a:solidFill>
              <a:latin typeface="Proxima Nova"/>
              <a:ea typeface="Proxima Nova"/>
              <a:cs typeface="Proxima Nova"/>
              <a:sym typeface="Proxima Nova"/>
            </a:endParaRPr>
          </a:p>
          <a:p>
            <a:pPr indent="-295275" lvl="0" marL="457200" rtl="0" algn="l">
              <a:spcBef>
                <a:spcPts val="0"/>
              </a:spcBef>
              <a:spcAft>
                <a:spcPts val="0"/>
              </a:spcAft>
              <a:buClr>
                <a:schemeClr val="lt1"/>
              </a:buClr>
              <a:buSzPts val="1050"/>
              <a:buFont typeface="Proxima Nova"/>
              <a:buChar char="●"/>
            </a:pPr>
            <a:r>
              <a:rPr lang="en" sz="1050">
                <a:solidFill>
                  <a:schemeClr val="lt1"/>
                </a:solidFill>
                <a:latin typeface="Proxima Nova"/>
                <a:ea typeface="Proxima Nova"/>
                <a:cs typeface="Proxima Nova"/>
                <a:sym typeface="Proxima Nova"/>
              </a:rPr>
              <a:t>Re-created broad match test</a:t>
            </a:r>
            <a:endParaRPr sz="1050">
              <a:solidFill>
                <a:schemeClr val="lt1"/>
              </a:solidFill>
              <a:latin typeface="Proxima Nova"/>
              <a:ea typeface="Proxima Nova"/>
              <a:cs typeface="Proxima Nova"/>
              <a:sym typeface="Proxima Nova"/>
            </a:endParaRPr>
          </a:p>
          <a:p>
            <a:pPr indent="-295275" lvl="1" marL="914400" rtl="0" algn="l">
              <a:spcBef>
                <a:spcPts val="0"/>
              </a:spcBef>
              <a:spcAft>
                <a:spcPts val="0"/>
              </a:spcAft>
              <a:buClr>
                <a:schemeClr val="lt1"/>
              </a:buClr>
              <a:buSzPts val="1050"/>
              <a:buFont typeface="Proxima Nova"/>
              <a:buChar char="○"/>
            </a:pPr>
            <a:r>
              <a:rPr lang="en" sz="1050">
                <a:solidFill>
                  <a:schemeClr val="lt1"/>
                </a:solidFill>
                <a:highlight>
                  <a:schemeClr val="dk1"/>
                </a:highlight>
                <a:latin typeface="Proxima Nova"/>
                <a:ea typeface="Proxima Nova"/>
                <a:cs typeface="Proxima Nova"/>
                <a:sym typeface="Proxima Nova"/>
              </a:rPr>
              <a:t>Kiawah Island was the only property that used a Google-led experiment instead of a manually created broad match test. Since Google-led experiments are more limited, the experiment ended early and we were unable to adjust the time frame. Additionally, Google said the results were inconclusive, so we built out a broad match test as we did for the other properties. </a:t>
            </a:r>
            <a:endParaRPr sz="1050">
              <a:solidFill>
                <a:schemeClr val="lt1"/>
              </a:solidFill>
              <a:highlight>
                <a:schemeClr val="dk1"/>
              </a:highlight>
              <a:latin typeface="Proxima Nova"/>
              <a:ea typeface="Proxima Nova"/>
              <a:cs typeface="Proxima Nova"/>
              <a:sym typeface="Proxima Nova"/>
            </a:endParaRPr>
          </a:p>
          <a:p>
            <a:pPr indent="-295275" lvl="0" marL="457200" rtl="0" algn="l">
              <a:spcBef>
                <a:spcPts val="0"/>
              </a:spcBef>
              <a:spcAft>
                <a:spcPts val="0"/>
              </a:spcAft>
              <a:buClr>
                <a:schemeClr val="lt1"/>
              </a:buClr>
              <a:buSzPts val="1050"/>
              <a:buFont typeface="Proxima Nova"/>
              <a:buChar char="●"/>
            </a:pPr>
            <a:r>
              <a:rPr lang="en" sz="1050">
                <a:solidFill>
                  <a:schemeClr val="lt1"/>
                </a:solidFill>
                <a:latin typeface="Proxima Nova"/>
                <a:ea typeface="Proxima Nova"/>
                <a:cs typeface="Proxima Nova"/>
                <a:sym typeface="Proxima Nova"/>
              </a:rPr>
              <a:t>Sitelink project implementation</a:t>
            </a:r>
            <a:endParaRPr sz="1050">
              <a:solidFill>
                <a:schemeClr val="lt1"/>
              </a:solidFill>
              <a:latin typeface="Proxima Nova"/>
              <a:ea typeface="Proxima Nova"/>
              <a:cs typeface="Proxima Nova"/>
              <a:sym typeface="Proxima Nova"/>
            </a:endParaRPr>
          </a:p>
          <a:p>
            <a:pPr indent="-295275" lvl="1" marL="914400" rtl="0" algn="l">
              <a:spcBef>
                <a:spcPts val="0"/>
              </a:spcBef>
              <a:spcAft>
                <a:spcPts val="0"/>
              </a:spcAft>
              <a:buClr>
                <a:schemeClr val="lt1"/>
              </a:buClr>
              <a:buSzPts val="1050"/>
              <a:buFont typeface="Proxima Nova"/>
              <a:buChar char="○"/>
            </a:pPr>
            <a:r>
              <a:rPr lang="en" sz="1050">
                <a:solidFill>
                  <a:schemeClr val="lt1"/>
                </a:solidFill>
                <a:latin typeface="Proxima Nova"/>
                <a:ea typeface="Proxima Nova"/>
                <a:cs typeface="Proxima Nova"/>
                <a:sym typeface="Proxima Nova"/>
              </a:rPr>
              <a:t>Using what we’ve created last month, we will implement the newly created sitelink experiment. Google Ad sitelinks are the 3 to 5 additional links at the bottom of an ad. Roughly ⅔ of all ad clicks are through sitelinks rather than the main ad link, and avg click-through-rate for sitelinks vs ads is 20-40% higher. Each campaign will contain 4-5 sitelinks specific to the campaign that leads to a relevant landing page</a:t>
            </a:r>
            <a:endParaRPr sz="1050">
              <a:solidFill>
                <a:schemeClr val="lt1"/>
              </a:solidFill>
              <a:latin typeface="Proxima Nova"/>
              <a:ea typeface="Proxima Nova"/>
              <a:cs typeface="Proxima Nova"/>
              <a:sym typeface="Proxima Nova"/>
            </a:endParaRPr>
          </a:p>
          <a:p>
            <a:pPr indent="-295275" lvl="0" marL="457200" rtl="0" algn="l">
              <a:spcBef>
                <a:spcPts val="0"/>
              </a:spcBef>
              <a:spcAft>
                <a:spcPts val="0"/>
              </a:spcAft>
              <a:buClr>
                <a:schemeClr val="lt1"/>
              </a:buClr>
              <a:buSzPts val="1050"/>
              <a:buFont typeface="Proxima Nova"/>
              <a:buChar char="●"/>
            </a:pPr>
            <a:r>
              <a:rPr lang="en" sz="1050">
                <a:solidFill>
                  <a:schemeClr val="lt1"/>
                </a:solidFill>
                <a:latin typeface="Proxima Nova"/>
                <a:ea typeface="Proxima Nova"/>
                <a:cs typeface="Proxima Nova"/>
                <a:sym typeface="Proxima Nova"/>
              </a:rPr>
              <a:t>Improve ad strength</a:t>
            </a:r>
            <a:endParaRPr sz="1050">
              <a:solidFill>
                <a:schemeClr val="lt1"/>
              </a:solidFill>
              <a:latin typeface="Proxima Nova"/>
              <a:ea typeface="Proxima Nova"/>
              <a:cs typeface="Proxima Nova"/>
              <a:sym typeface="Proxima Nova"/>
            </a:endParaRPr>
          </a:p>
          <a:p>
            <a:pPr indent="-295275" lvl="1" marL="914400" rtl="0" algn="l">
              <a:spcBef>
                <a:spcPts val="0"/>
              </a:spcBef>
              <a:spcAft>
                <a:spcPts val="0"/>
              </a:spcAft>
              <a:buClr>
                <a:schemeClr val="lt1"/>
              </a:buClr>
              <a:buSzPts val="1050"/>
              <a:buFont typeface="Proxima Nova"/>
              <a:buChar char="○"/>
            </a:pPr>
            <a:r>
              <a:rPr lang="en" sz="1050">
                <a:solidFill>
                  <a:schemeClr val="lt1"/>
                </a:solidFill>
                <a:latin typeface="Proxima Nova"/>
                <a:ea typeface="Proxima Nova"/>
                <a:cs typeface="Proxima Nova"/>
                <a:sym typeface="Proxima Nova"/>
              </a:rPr>
              <a:t>Improving ad strength by adding more varied text and image assets to all campaigns. Some of our ads have only “good” or “average” ad strength as seen by Google. By increasing them to “great” or “excellent”, our ad relevance, quality, and effectiveness will increase along with it</a:t>
            </a:r>
            <a:endParaRPr sz="1050">
              <a:solidFill>
                <a:schemeClr val="lt1"/>
              </a:solidFill>
              <a:latin typeface="Proxima Nova"/>
              <a:ea typeface="Proxima Nova"/>
              <a:cs typeface="Proxima Nova"/>
              <a:sym typeface="Proxima Nova"/>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22529"/>
        </a:solidFill>
      </p:bgPr>
    </p:bg>
    <p:spTree>
      <p:nvGrpSpPr>
        <p:cNvPr id="358" name="Shape 358"/>
        <p:cNvGrpSpPr/>
        <p:nvPr/>
      </p:nvGrpSpPr>
      <p:grpSpPr>
        <a:xfrm>
          <a:off x="0" y="0"/>
          <a:ext cx="0" cy="0"/>
          <a:chOff x="0" y="0"/>
          <a:chExt cx="0" cy="0"/>
        </a:xfrm>
      </p:grpSpPr>
      <p:sp>
        <p:nvSpPr>
          <p:cNvPr id="359" name="Google Shape;359;p46"/>
          <p:cNvSpPr txBox="1"/>
          <p:nvPr>
            <p:ph idx="4294967295" type="title"/>
          </p:nvPr>
        </p:nvSpPr>
        <p:spPr>
          <a:xfrm>
            <a:off x="858450" y="1756800"/>
            <a:ext cx="7427100" cy="16299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sz="6500">
                <a:solidFill>
                  <a:schemeClr val="lt1"/>
                </a:solidFill>
                <a:latin typeface="EB Garamond Medium"/>
                <a:ea typeface="EB Garamond Medium"/>
                <a:cs typeface="EB Garamond Medium"/>
                <a:sym typeface="EB Garamond Medium"/>
              </a:rPr>
              <a:t>KIRE</a:t>
            </a:r>
            <a:r>
              <a:rPr lang="en" sz="6722">
                <a:solidFill>
                  <a:schemeClr val="lt1"/>
                </a:solidFill>
                <a:latin typeface="EB Garamond Medium"/>
                <a:ea typeface="EB Garamond Medium"/>
                <a:cs typeface="EB Garamond Medium"/>
                <a:sym typeface="EB Garamond Medium"/>
              </a:rPr>
              <a:t>: Questions?</a:t>
            </a:r>
            <a:endParaRPr sz="4722">
              <a:solidFill>
                <a:schemeClr val="lt1"/>
              </a:solidFill>
              <a:latin typeface="EB Garamond Medium"/>
              <a:ea typeface="EB Garamond Medium"/>
              <a:cs typeface="EB Garamond Medium"/>
              <a:sym typeface="EB Garamond Medium"/>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363" name="Shape 363"/>
        <p:cNvGrpSpPr/>
        <p:nvPr/>
      </p:nvGrpSpPr>
      <p:grpSpPr>
        <a:xfrm>
          <a:off x="0" y="0"/>
          <a:ext cx="0" cy="0"/>
          <a:chOff x="0" y="0"/>
          <a:chExt cx="0" cy="0"/>
        </a:xfrm>
      </p:grpSpPr>
      <p:sp>
        <p:nvSpPr>
          <p:cNvPr id="364" name="Google Shape;364;p47"/>
          <p:cNvSpPr txBox="1"/>
          <p:nvPr/>
        </p:nvSpPr>
        <p:spPr>
          <a:xfrm>
            <a:off x="2980500" y="0"/>
            <a:ext cx="3373500" cy="649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100">
                <a:solidFill>
                  <a:schemeClr val="lt1"/>
                </a:solidFill>
                <a:latin typeface="Merriweather"/>
                <a:ea typeface="Merriweather"/>
                <a:cs typeface="Merriweather"/>
                <a:sym typeface="Merriweather"/>
              </a:rPr>
              <a:t>BRP</a:t>
            </a:r>
            <a:r>
              <a:rPr lang="en" sz="3100">
                <a:solidFill>
                  <a:schemeClr val="lt1"/>
                </a:solidFill>
                <a:latin typeface="Merriweather"/>
                <a:ea typeface="Merriweather"/>
                <a:cs typeface="Merriweather"/>
                <a:sym typeface="Merriweather"/>
              </a:rPr>
              <a:t>:  Summary</a:t>
            </a:r>
            <a:endParaRPr sz="3100">
              <a:solidFill>
                <a:schemeClr val="lt1"/>
              </a:solidFill>
              <a:latin typeface="Merriweather"/>
              <a:ea typeface="Merriweather"/>
              <a:cs typeface="Merriweather"/>
              <a:sym typeface="Merriweather"/>
            </a:endParaRPr>
          </a:p>
        </p:txBody>
      </p:sp>
      <p:cxnSp>
        <p:nvCxnSpPr>
          <p:cNvPr id="365" name="Google Shape;365;p47"/>
          <p:cNvCxnSpPr/>
          <p:nvPr/>
        </p:nvCxnSpPr>
        <p:spPr>
          <a:xfrm flipH="1" rot="10800000">
            <a:off x="-7500" y="2772950"/>
            <a:ext cx="9159000" cy="38100"/>
          </a:xfrm>
          <a:prstGeom prst="straightConnector1">
            <a:avLst/>
          </a:prstGeom>
          <a:noFill/>
          <a:ln cap="flat" cmpd="sng" w="9525">
            <a:solidFill>
              <a:schemeClr val="lt1"/>
            </a:solidFill>
            <a:prstDash val="solid"/>
            <a:round/>
            <a:headEnd len="med" w="med" type="none"/>
            <a:tailEnd len="med" w="med" type="none"/>
          </a:ln>
        </p:spPr>
      </p:cxnSp>
      <p:cxnSp>
        <p:nvCxnSpPr>
          <p:cNvPr id="366" name="Google Shape;366;p47"/>
          <p:cNvCxnSpPr/>
          <p:nvPr/>
        </p:nvCxnSpPr>
        <p:spPr>
          <a:xfrm flipH="1" rot="10800000">
            <a:off x="-7500" y="1678650"/>
            <a:ext cx="9159000" cy="38100"/>
          </a:xfrm>
          <a:prstGeom prst="straightConnector1">
            <a:avLst/>
          </a:prstGeom>
          <a:noFill/>
          <a:ln cap="flat" cmpd="sng" w="9525">
            <a:solidFill>
              <a:schemeClr val="lt1"/>
            </a:solidFill>
            <a:prstDash val="solid"/>
            <a:round/>
            <a:headEnd len="med" w="med" type="none"/>
            <a:tailEnd len="med" w="med" type="none"/>
          </a:ln>
        </p:spPr>
      </p:cxnSp>
      <p:pic>
        <p:nvPicPr>
          <p:cNvPr id="367" name="Google Shape;367;p47"/>
          <p:cNvPicPr preferRelativeResize="0"/>
          <p:nvPr/>
        </p:nvPicPr>
        <p:blipFill>
          <a:blip r:embed="rId3">
            <a:alphaModFix/>
          </a:blip>
          <a:stretch>
            <a:fillRect/>
          </a:stretch>
        </p:blipFill>
        <p:spPr>
          <a:xfrm>
            <a:off x="152400" y="2909650"/>
            <a:ext cx="1054950" cy="231575"/>
          </a:xfrm>
          <a:prstGeom prst="rect">
            <a:avLst/>
          </a:prstGeom>
          <a:noFill/>
          <a:ln>
            <a:noFill/>
          </a:ln>
        </p:spPr>
      </p:pic>
      <p:pic>
        <p:nvPicPr>
          <p:cNvPr id="368" name="Google Shape;368;p47"/>
          <p:cNvPicPr preferRelativeResize="0"/>
          <p:nvPr/>
        </p:nvPicPr>
        <p:blipFill>
          <a:blip r:embed="rId4">
            <a:alphaModFix/>
          </a:blip>
          <a:stretch>
            <a:fillRect/>
          </a:stretch>
        </p:blipFill>
        <p:spPr>
          <a:xfrm>
            <a:off x="216150" y="2086200"/>
            <a:ext cx="1498155" cy="231575"/>
          </a:xfrm>
          <a:prstGeom prst="rect">
            <a:avLst/>
          </a:prstGeom>
          <a:noFill/>
          <a:ln>
            <a:noFill/>
          </a:ln>
        </p:spPr>
      </p:pic>
      <p:cxnSp>
        <p:nvCxnSpPr>
          <p:cNvPr id="369" name="Google Shape;369;p47"/>
          <p:cNvCxnSpPr/>
          <p:nvPr/>
        </p:nvCxnSpPr>
        <p:spPr>
          <a:xfrm flipH="1">
            <a:off x="4922925" y="2807650"/>
            <a:ext cx="9600" cy="985200"/>
          </a:xfrm>
          <a:prstGeom prst="straightConnector1">
            <a:avLst/>
          </a:prstGeom>
          <a:noFill/>
          <a:ln cap="flat" cmpd="sng" w="9525">
            <a:solidFill>
              <a:schemeClr val="lt1"/>
            </a:solidFill>
            <a:prstDash val="solid"/>
            <a:round/>
            <a:headEnd len="med" w="med" type="none"/>
            <a:tailEnd len="med" w="med" type="none"/>
          </a:ln>
        </p:spPr>
      </p:cxnSp>
      <p:cxnSp>
        <p:nvCxnSpPr>
          <p:cNvPr id="370" name="Google Shape;370;p47"/>
          <p:cNvCxnSpPr/>
          <p:nvPr/>
        </p:nvCxnSpPr>
        <p:spPr>
          <a:xfrm>
            <a:off x="2350" y="3786350"/>
            <a:ext cx="4920900" cy="6600"/>
          </a:xfrm>
          <a:prstGeom prst="straightConnector1">
            <a:avLst/>
          </a:prstGeom>
          <a:noFill/>
          <a:ln cap="flat" cmpd="sng" w="9525">
            <a:solidFill>
              <a:schemeClr val="lt1"/>
            </a:solidFill>
            <a:prstDash val="solid"/>
            <a:round/>
            <a:headEnd len="med" w="med" type="none"/>
            <a:tailEnd len="med" w="med" type="none"/>
          </a:ln>
        </p:spPr>
      </p:cxnSp>
      <p:pic>
        <p:nvPicPr>
          <p:cNvPr id="371" name="Google Shape;371;p47"/>
          <p:cNvPicPr preferRelativeResize="0"/>
          <p:nvPr/>
        </p:nvPicPr>
        <p:blipFill>
          <a:blip r:embed="rId5">
            <a:alphaModFix/>
          </a:blip>
          <a:stretch>
            <a:fillRect/>
          </a:stretch>
        </p:blipFill>
        <p:spPr>
          <a:xfrm>
            <a:off x="7539000" y="128209"/>
            <a:ext cx="1498150" cy="393079"/>
          </a:xfrm>
          <a:prstGeom prst="rect">
            <a:avLst/>
          </a:prstGeom>
          <a:noFill/>
          <a:ln>
            <a:noFill/>
          </a:ln>
        </p:spPr>
      </p:pic>
      <p:pic>
        <p:nvPicPr>
          <p:cNvPr id="372" name="Google Shape;372;p47"/>
          <p:cNvPicPr preferRelativeResize="0"/>
          <p:nvPr/>
        </p:nvPicPr>
        <p:blipFill>
          <a:blip r:embed="rId6">
            <a:alphaModFix/>
          </a:blip>
          <a:stretch>
            <a:fillRect/>
          </a:stretch>
        </p:blipFill>
        <p:spPr>
          <a:xfrm>
            <a:off x="1913125" y="1752250"/>
            <a:ext cx="2258525" cy="985200"/>
          </a:xfrm>
          <a:prstGeom prst="rect">
            <a:avLst/>
          </a:prstGeom>
          <a:noFill/>
          <a:ln>
            <a:noFill/>
          </a:ln>
        </p:spPr>
      </p:pic>
      <p:pic>
        <p:nvPicPr>
          <p:cNvPr id="373" name="Google Shape;373;p47"/>
          <p:cNvPicPr preferRelativeResize="0"/>
          <p:nvPr/>
        </p:nvPicPr>
        <p:blipFill>
          <a:blip r:embed="rId7">
            <a:alphaModFix/>
          </a:blip>
          <a:stretch>
            <a:fillRect/>
          </a:stretch>
        </p:blipFill>
        <p:spPr>
          <a:xfrm>
            <a:off x="4359325" y="1752250"/>
            <a:ext cx="2258512" cy="985200"/>
          </a:xfrm>
          <a:prstGeom prst="rect">
            <a:avLst/>
          </a:prstGeom>
          <a:noFill/>
          <a:ln>
            <a:noFill/>
          </a:ln>
        </p:spPr>
      </p:pic>
      <p:pic>
        <p:nvPicPr>
          <p:cNvPr id="374" name="Google Shape;374;p47"/>
          <p:cNvPicPr preferRelativeResize="0"/>
          <p:nvPr/>
        </p:nvPicPr>
        <p:blipFill>
          <a:blip r:embed="rId8">
            <a:alphaModFix/>
          </a:blip>
          <a:stretch>
            <a:fillRect/>
          </a:stretch>
        </p:blipFill>
        <p:spPr>
          <a:xfrm>
            <a:off x="6778625" y="1709388"/>
            <a:ext cx="2258525" cy="985200"/>
          </a:xfrm>
          <a:prstGeom prst="rect">
            <a:avLst/>
          </a:prstGeom>
          <a:noFill/>
          <a:ln>
            <a:noFill/>
          </a:ln>
        </p:spPr>
      </p:pic>
      <p:pic>
        <p:nvPicPr>
          <p:cNvPr id="375" name="Google Shape;375;p47"/>
          <p:cNvPicPr preferRelativeResize="0"/>
          <p:nvPr/>
        </p:nvPicPr>
        <p:blipFill>
          <a:blip r:embed="rId9">
            <a:alphaModFix/>
          </a:blip>
          <a:stretch>
            <a:fillRect/>
          </a:stretch>
        </p:blipFill>
        <p:spPr>
          <a:xfrm>
            <a:off x="171498" y="3867250"/>
            <a:ext cx="1195425" cy="202375"/>
          </a:xfrm>
          <a:prstGeom prst="rect">
            <a:avLst/>
          </a:prstGeom>
          <a:noFill/>
          <a:ln>
            <a:noFill/>
          </a:ln>
        </p:spPr>
      </p:pic>
      <p:pic>
        <p:nvPicPr>
          <p:cNvPr id="376" name="Google Shape;376;p47"/>
          <p:cNvPicPr preferRelativeResize="0"/>
          <p:nvPr/>
        </p:nvPicPr>
        <p:blipFill>
          <a:blip r:embed="rId10">
            <a:alphaModFix/>
          </a:blip>
          <a:stretch>
            <a:fillRect/>
          </a:stretch>
        </p:blipFill>
        <p:spPr>
          <a:xfrm>
            <a:off x="5084925" y="2811050"/>
            <a:ext cx="3906675" cy="1871533"/>
          </a:xfrm>
          <a:prstGeom prst="rect">
            <a:avLst/>
          </a:prstGeom>
          <a:noFill/>
          <a:ln>
            <a:noFill/>
          </a:ln>
        </p:spPr>
      </p:pic>
      <p:pic>
        <p:nvPicPr>
          <p:cNvPr id="377" name="Google Shape;377;p47"/>
          <p:cNvPicPr preferRelativeResize="0"/>
          <p:nvPr/>
        </p:nvPicPr>
        <p:blipFill>
          <a:blip r:embed="rId11">
            <a:alphaModFix/>
          </a:blip>
          <a:stretch>
            <a:fillRect/>
          </a:stretch>
        </p:blipFill>
        <p:spPr>
          <a:xfrm>
            <a:off x="152400" y="3131687"/>
            <a:ext cx="3729443" cy="586763"/>
          </a:xfrm>
          <a:prstGeom prst="rect">
            <a:avLst/>
          </a:prstGeom>
          <a:noFill/>
          <a:ln>
            <a:noFill/>
          </a:ln>
        </p:spPr>
      </p:pic>
      <p:pic>
        <p:nvPicPr>
          <p:cNvPr id="378" name="Google Shape;378;p47"/>
          <p:cNvPicPr preferRelativeResize="0"/>
          <p:nvPr/>
        </p:nvPicPr>
        <p:blipFill>
          <a:blip r:embed="rId12">
            <a:alphaModFix/>
          </a:blip>
          <a:stretch>
            <a:fillRect/>
          </a:stretch>
        </p:blipFill>
        <p:spPr>
          <a:xfrm>
            <a:off x="3881850" y="3131825"/>
            <a:ext cx="925305" cy="586775"/>
          </a:xfrm>
          <a:prstGeom prst="rect">
            <a:avLst/>
          </a:prstGeom>
          <a:noFill/>
          <a:ln>
            <a:noFill/>
          </a:ln>
        </p:spPr>
      </p:pic>
      <p:pic>
        <p:nvPicPr>
          <p:cNvPr id="379" name="Google Shape;379;p47"/>
          <p:cNvPicPr preferRelativeResize="0"/>
          <p:nvPr/>
        </p:nvPicPr>
        <p:blipFill>
          <a:blip r:embed="rId13">
            <a:alphaModFix/>
          </a:blip>
          <a:stretch>
            <a:fillRect/>
          </a:stretch>
        </p:blipFill>
        <p:spPr>
          <a:xfrm>
            <a:off x="171500" y="4039375"/>
            <a:ext cx="4597199" cy="970850"/>
          </a:xfrm>
          <a:prstGeom prst="rect">
            <a:avLst/>
          </a:prstGeom>
          <a:noFill/>
          <a:ln>
            <a:noFill/>
          </a:ln>
        </p:spPr>
      </p:pic>
      <p:pic>
        <p:nvPicPr>
          <p:cNvPr id="380" name="Google Shape;380;p47"/>
          <p:cNvPicPr preferRelativeResize="0"/>
          <p:nvPr/>
        </p:nvPicPr>
        <p:blipFill>
          <a:blip r:embed="rId14">
            <a:alphaModFix/>
          </a:blip>
          <a:stretch>
            <a:fillRect/>
          </a:stretch>
        </p:blipFill>
        <p:spPr>
          <a:xfrm>
            <a:off x="50725" y="384575"/>
            <a:ext cx="3134752" cy="1258574"/>
          </a:xfrm>
          <a:prstGeom prst="rect">
            <a:avLst/>
          </a:prstGeom>
          <a:noFill/>
          <a:ln>
            <a:noFill/>
          </a:ln>
        </p:spPr>
      </p:pic>
      <p:sp>
        <p:nvSpPr>
          <p:cNvPr id="381" name="Google Shape;381;p47"/>
          <p:cNvSpPr txBox="1"/>
          <p:nvPr/>
        </p:nvSpPr>
        <p:spPr>
          <a:xfrm>
            <a:off x="3035491" y="654764"/>
            <a:ext cx="14982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a:solidFill>
                  <a:srgbClr val="434343"/>
                </a:solidFill>
              </a:rPr>
              <a:t>Leads</a:t>
            </a:r>
            <a:endParaRPr sz="1600">
              <a:solidFill>
                <a:srgbClr val="434343"/>
              </a:solidFill>
            </a:endParaRPr>
          </a:p>
        </p:txBody>
      </p:sp>
      <p:sp>
        <p:nvSpPr>
          <p:cNvPr id="382" name="Google Shape;382;p47"/>
          <p:cNvSpPr txBox="1"/>
          <p:nvPr/>
        </p:nvSpPr>
        <p:spPr>
          <a:xfrm>
            <a:off x="2907841" y="1044789"/>
            <a:ext cx="1753500" cy="649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rgbClr val="434343"/>
                </a:solidFill>
              </a:rPr>
              <a:t>August 2024: 57</a:t>
            </a:r>
            <a:endParaRPr sz="1200">
              <a:solidFill>
                <a:srgbClr val="434343"/>
              </a:solidFill>
            </a:endParaRPr>
          </a:p>
          <a:p>
            <a:pPr indent="0" lvl="0" marL="0" rtl="0" algn="ctr">
              <a:spcBef>
                <a:spcPts val="0"/>
              </a:spcBef>
              <a:spcAft>
                <a:spcPts val="0"/>
              </a:spcAft>
              <a:buNone/>
            </a:pPr>
            <a:r>
              <a:rPr lang="en" sz="1200">
                <a:solidFill>
                  <a:srgbClr val="434343"/>
                </a:solidFill>
              </a:rPr>
              <a:t>August 2023: 39</a:t>
            </a:r>
            <a:endParaRPr sz="1200">
              <a:solidFill>
                <a:srgbClr val="434343"/>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386" name="Shape 386"/>
        <p:cNvGrpSpPr/>
        <p:nvPr/>
      </p:nvGrpSpPr>
      <p:grpSpPr>
        <a:xfrm>
          <a:off x="0" y="0"/>
          <a:ext cx="0" cy="0"/>
          <a:chOff x="0" y="0"/>
          <a:chExt cx="0" cy="0"/>
        </a:xfrm>
      </p:grpSpPr>
      <p:sp>
        <p:nvSpPr>
          <p:cNvPr id="387" name="Google Shape;387;p48"/>
          <p:cNvSpPr txBox="1"/>
          <p:nvPr/>
        </p:nvSpPr>
        <p:spPr>
          <a:xfrm>
            <a:off x="345375" y="32250"/>
            <a:ext cx="2334600" cy="671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700">
                <a:solidFill>
                  <a:schemeClr val="lt1"/>
                </a:solidFill>
                <a:latin typeface="Proxima Nova"/>
                <a:ea typeface="Proxima Nova"/>
                <a:cs typeface="Proxima Nova"/>
                <a:sym typeface="Proxima Nova"/>
              </a:rPr>
              <a:t>BRP</a:t>
            </a:r>
            <a:r>
              <a:rPr lang="en" sz="2700">
                <a:solidFill>
                  <a:schemeClr val="lt1"/>
                </a:solidFill>
                <a:latin typeface="Proxima Nova"/>
                <a:ea typeface="Proxima Nova"/>
                <a:cs typeface="Proxima Nova"/>
                <a:sym typeface="Proxima Nova"/>
              </a:rPr>
              <a:t>: Paid</a:t>
            </a:r>
            <a:endParaRPr sz="2700">
              <a:solidFill>
                <a:schemeClr val="lt1"/>
              </a:solidFill>
              <a:latin typeface="Proxima Nova"/>
              <a:ea typeface="Proxima Nova"/>
              <a:cs typeface="Proxima Nova"/>
              <a:sym typeface="Proxima Nova"/>
            </a:endParaRPr>
          </a:p>
        </p:txBody>
      </p:sp>
      <p:sp>
        <p:nvSpPr>
          <p:cNvPr id="388" name="Google Shape;388;p48"/>
          <p:cNvSpPr txBox="1"/>
          <p:nvPr/>
        </p:nvSpPr>
        <p:spPr>
          <a:xfrm>
            <a:off x="3987900" y="0"/>
            <a:ext cx="1168200" cy="29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lt1"/>
                </a:solidFill>
                <a:latin typeface="Proxima Nova"/>
                <a:ea typeface="Proxima Nova"/>
                <a:cs typeface="Proxima Nova"/>
                <a:sym typeface="Proxima Nova"/>
              </a:rPr>
              <a:t>Branded</a:t>
            </a:r>
            <a:endParaRPr sz="1800">
              <a:solidFill>
                <a:schemeClr val="lt1"/>
              </a:solidFill>
              <a:latin typeface="Proxima Nova"/>
              <a:ea typeface="Proxima Nova"/>
              <a:cs typeface="Proxima Nova"/>
              <a:sym typeface="Proxima Nova"/>
            </a:endParaRPr>
          </a:p>
        </p:txBody>
      </p:sp>
      <p:sp>
        <p:nvSpPr>
          <p:cNvPr id="389" name="Google Shape;389;p48"/>
          <p:cNvSpPr txBox="1"/>
          <p:nvPr/>
        </p:nvSpPr>
        <p:spPr>
          <a:xfrm>
            <a:off x="6914175" y="0"/>
            <a:ext cx="1542900" cy="29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lt1"/>
                </a:solidFill>
                <a:latin typeface="Proxima Nova"/>
                <a:ea typeface="Proxima Nova"/>
                <a:cs typeface="Proxima Nova"/>
                <a:sym typeface="Proxima Nova"/>
              </a:rPr>
              <a:t>Non-Branded</a:t>
            </a:r>
            <a:endParaRPr sz="1800">
              <a:solidFill>
                <a:schemeClr val="lt1"/>
              </a:solidFill>
              <a:latin typeface="Proxima Nova"/>
              <a:ea typeface="Proxima Nova"/>
              <a:cs typeface="Proxima Nova"/>
              <a:sym typeface="Proxima Nova"/>
            </a:endParaRPr>
          </a:p>
        </p:txBody>
      </p:sp>
      <p:sp>
        <p:nvSpPr>
          <p:cNvPr id="390" name="Google Shape;390;p48"/>
          <p:cNvSpPr txBox="1"/>
          <p:nvPr/>
        </p:nvSpPr>
        <p:spPr>
          <a:xfrm>
            <a:off x="5187425" y="2868325"/>
            <a:ext cx="3831900" cy="216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solidFill>
                  <a:schemeClr val="lt1"/>
                </a:solidFill>
                <a:highlight>
                  <a:schemeClr val="dk1"/>
                </a:highlight>
                <a:latin typeface="Proxima Nova"/>
                <a:ea typeface="Proxima Nova"/>
                <a:cs typeface="Proxima Nova"/>
                <a:sym typeface="Proxima Nova"/>
              </a:rPr>
              <a:t>Overall traffic for paid search is up. Branded terms saw a sharp increase in conversions in August with a small increase in clicks. Non-branded terms saw a decrease in conversions with a small increase in clicks.</a:t>
            </a:r>
            <a:endParaRPr sz="1100">
              <a:solidFill>
                <a:schemeClr val="lt1"/>
              </a:solidFill>
              <a:highlight>
                <a:schemeClr val="dk1"/>
              </a:highlight>
              <a:latin typeface="Proxima Nova"/>
              <a:ea typeface="Proxima Nova"/>
              <a:cs typeface="Proxima Nova"/>
              <a:sym typeface="Proxima Nova"/>
            </a:endParaRPr>
          </a:p>
          <a:p>
            <a:pPr indent="0" lvl="0" marL="0" rtl="0" algn="l">
              <a:spcBef>
                <a:spcPts val="0"/>
              </a:spcBef>
              <a:spcAft>
                <a:spcPts val="0"/>
              </a:spcAft>
              <a:buNone/>
            </a:pPr>
            <a:r>
              <a:t/>
            </a:r>
            <a:endParaRPr sz="1100">
              <a:solidFill>
                <a:schemeClr val="lt1"/>
              </a:solidFill>
              <a:highlight>
                <a:schemeClr val="dk1"/>
              </a:highlight>
              <a:latin typeface="Proxima Nova"/>
              <a:ea typeface="Proxima Nova"/>
              <a:cs typeface="Proxima Nova"/>
              <a:sym typeface="Proxima Nova"/>
            </a:endParaRPr>
          </a:p>
          <a:p>
            <a:pPr indent="0" lvl="0" marL="0" rtl="0" algn="l">
              <a:spcBef>
                <a:spcPts val="0"/>
              </a:spcBef>
              <a:spcAft>
                <a:spcPts val="0"/>
              </a:spcAft>
              <a:buNone/>
            </a:pPr>
            <a:r>
              <a:rPr lang="en" sz="1100">
                <a:solidFill>
                  <a:schemeClr val="lt1"/>
                </a:solidFill>
                <a:highlight>
                  <a:schemeClr val="dk1"/>
                </a:highlight>
                <a:latin typeface="Proxima Nova"/>
                <a:ea typeface="Proxima Nova"/>
                <a:cs typeface="Proxima Nova"/>
                <a:sym typeface="Proxima Nova"/>
              </a:rPr>
              <a:t>Mobile devices see a </a:t>
            </a:r>
            <a:r>
              <a:rPr lang="en" sz="1100">
                <a:solidFill>
                  <a:schemeClr val="lt1"/>
                </a:solidFill>
                <a:highlight>
                  <a:schemeClr val="dk1"/>
                </a:highlight>
                <a:latin typeface="Proxima Nova"/>
                <a:ea typeface="Proxima Nova"/>
                <a:cs typeface="Proxima Nova"/>
                <a:sym typeface="Proxima Nova"/>
              </a:rPr>
              <a:t>large</a:t>
            </a:r>
            <a:r>
              <a:rPr lang="en" sz="1100">
                <a:solidFill>
                  <a:schemeClr val="lt1"/>
                </a:solidFill>
                <a:highlight>
                  <a:schemeClr val="dk1"/>
                </a:highlight>
                <a:latin typeface="Proxima Nova"/>
                <a:ea typeface="Proxima Nova"/>
                <a:cs typeface="Proxima Nova"/>
                <a:sym typeface="Proxima Nova"/>
              </a:rPr>
              <a:t> percentage of conversions, followed by desktop.</a:t>
            </a:r>
            <a:endParaRPr sz="1100">
              <a:solidFill>
                <a:schemeClr val="lt1"/>
              </a:solidFill>
              <a:highlight>
                <a:schemeClr val="dk1"/>
              </a:highlight>
              <a:latin typeface="Proxima Nova"/>
              <a:ea typeface="Proxima Nova"/>
              <a:cs typeface="Proxima Nova"/>
              <a:sym typeface="Proxima Nova"/>
            </a:endParaRPr>
          </a:p>
        </p:txBody>
      </p:sp>
      <p:pic>
        <p:nvPicPr>
          <p:cNvPr id="391" name="Google Shape;391;p48"/>
          <p:cNvPicPr preferRelativeResize="0"/>
          <p:nvPr/>
        </p:nvPicPr>
        <p:blipFill>
          <a:blip r:embed="rId3">
            <a:alphaModFix/>
          </a:blip>
          <a:stretch>
            <a:fillRect/>
          </a:stretch>
        </p:blipFill>
        <p:spPr>
          <a:xfrm>
            <a:off x="625700" y="584625"/>
            <a:ext cx="2005380" cy="1987125"/>
          </a:xfrm>
          <a:prstGeom prst="rect">
            <a:avLst/>
          </a:prstGeom>
          <a:noFill/>
          <a:ln>
            <a:noFill/>
          </a:ln>
        </p:spPr>
      </p:pic>
      <p:pic>
        <p:nvPicPr>
          <p:cNvPr id="392" name="Google Shape;392;p48"/>
          <p:cNvPicPr preferRelativeResize="0"/>
          <p:nvPr/>
        </p:nvPicPr>
        <p:blipFill>
          <a:blip r:embed="rId4">
            <a:alphaModFix/>
          </a:blip>
          <a:stretch>
            <a:fillRect/>
          </a:stretch>
        </p:blipFill>
        <p:spPr>
          <a:xfrm>
            <a:off x="85675" y="2456175"/>
            <a:ext cx="1258500" cy="231150"/>
          </a:xfrm>
          <a:prstGeom prst="rect">
            <a:avLst/>
          </a:prstGeom>
          <a:noFill/>
          <a:ln>
            <a:noFill/>
          </a:ln>
        </p:spPr>
      </p:pic>
      <p:pic>
        <p:nvPicPr>
          <p:cNvPr id="393" name="Google Shape;393;p48"/>
          <p:cNvPicPr preferRelativeResize="0"/>
          <p:nvPr/>
        </p:nvPicPr>
        <p:blipFill>
          <a:blip r:embed="rId5">
            <a:alphaModFix/>
          </a:blip>
          <a:stretch>
            <a:fillRect/>
          </a:stretch>
        </p:blipFill>
        <p:spPr>
          <a:xfrm>
            <a:off x="1054975" y="1414863"/>
            <a:ext cx="1146825" cy="231150"/>
          </a:xfrm>
          <a:prstGeom prst="rect">
            <a:avLst/>
          </a:prstGeom>
          <a:noFill/>
          <a:ln>
            <a:noFill/>
          </a:ln>
        </p:spPr>
      </p:pic>
      <p:pic>
        <p:nvPicPr>
          <p:cNvPr id="394" name="Google Shape;394;p48"/>
          <p:cNvPicPr preferRelativeResize="0"/>
          <p:nvPr/>
        </p:nvPicPr>
        <p:blipFill>
          <a:blip r:embed="rId6">
            <a:alphaModFix/>
          </a:blip>
          <a:stretch>
            <a:fillRect/>
          </a:stretch>
        </p:blipFill>
        <p:spPr>
          <a:xfrm>
            <a:off x="400800" y="3107150"/>
            <a:ext cx="4342412" cy="671100"/>
          </a:xfrm>
          <a:prstGeom prst="rect">
            <a:avLst/>
          </a:prstGeom>
          <a:noFill/>
          <a:ln>
            <a:noFill/>
          </a:ln>
        </p:spPr>
      </p:pic>
      <p:pic>
        <p:nvPicPr>
          <p:cNvPr id="395" name="Google Shape;395;p48"/>
          <p:cNvPicPr preferRelativeResize="0"/>
          <p:nvPr/>
        </p:nvPicPr>
        <p:blipFill>
          <a:blip r:embed="rId7">
            <a:alphaModFix/>
          </a:blip>
          <a:stretch>
            <a:fillRect/>
          </a:stretch>
        </p:blipFill>
        <p:spPr>
          <a:xfrm>
            <a:off x="2591761" y="405900"/>
            <a:ext cx="2081864" cy="2257025"/>
          </a:xfrm>
          <a:prstGeom prst="rect">
            <a:avLst/>
          </a:prstGeom>
          <a:noFill/>
          <a:ln>
            <a:noFill/>
          </a:ln>
        </p:spPr>
      </p:pic>
      <p:pic>
        <p:nvPicPr>
          <p:cNvPr id="396" name="Google Shape;396;p48"/>
          <p:cNvPicPr preferRelativeResize="0"/>
          <p:nvPr/>
        </p:nvPicPr>
        <p:blipFill>
          <a:blip r:embed="rId8">
            <a:alphaModFix/>
          </a:blip>
          <a:stretch>
            <a:fillRect/>
          </a:stretch>
        </p:blipFill>
        <p:spPr>
          <a:xfrm>
            <a:off x="4674300" y="405900"/>
            <a:ext cx="1367601" cy="2257025"/>
          </a:xfrm>
          <a:prstGeom prst="rect">
            <a:avLst/>
          </a:prstGeom>
          <a:noFill/>
          <a:ln>
            <a:noFill/>
          </a:ln>
        </p:spPr>
      </p:pic>
      <p:pic>
        <p:nvPicPr>
          <p:cNvPr id="397" name="Google Shape;397;p48"/>
          <p:cNvPicPr preferRelativeResize="0"/>
          <p:nvPr/>
        </p:nvPicPr>
        <p:blipFill>
          <a:blip r:embed="rId9">
            <a:alphaModFix/>
          </a:blip>
          <a:stretch>
            <a:fillRect/>
          </a:stretch>
        </p:blipFill>
        <p:spPr>
          <a:xfrm>
            <a:off x="6150575" y="391713"/>
            <a:ext cx="1779933" cy="2285400"/>
          </a:xfrm>
          <a:prstGeom prst="rect">
            <a:avLst/>
          </a:prstGeom>
          <a:noFill/>
          <a:ln>
            <a:noFill/>
          </a:ln>
        </p:spPr>
      </p:pic>
      <p:pic>
        <p:nvPicPr>
          <p:cNvPr id="398" name="Google Shape;398;p48"/>
          <p:cNvPicPr preferRelativeResize="0"/>
          <p:nvPr/>
        </p:nvPicPr>
        <p:blipFill>
          <a:blip r:embed="rId10">
            <a:alphaModFix/>
          </a:blip>
          <a:stretch>
            <a:fillRect/>
          </a:stretch>
        </p:blipFill>
        <p:spPr>
          <a:xfrm>
            <a:off x="7930500" y="399700"/>
            <a:ext cx="1168200" cy="2269434"/>
          </a:xfrm>
          <a:prstGeom prst="rect">
            <a:avLst/>
          </a:prstGeom>
          <a:noFill/>
          <a:ln>
            <a:noFill/>
          </a:ln>
        </p:spPr>
      </p:pic>
      <p:sp>
        <p:nvSpPr>
          <p:cNvPr id="399" name="Google Shape;399;p48"/>
          <p:cNvSpPr txBox="1"/>
          <p:nvPr/>
        </p:nvSpPr>
        <p:spPr>
          <a:xfrm>
            <a:off x="345375" y="2868325"/>
            <a:ext cx="1205700" cy="34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Proxima Nova"/>
                <a:ea typeface="Proxima Nova"/>
                <a:cs typeface="Proxima Nova"/>
                <a:sym typeface="Proxima Nova"/>
              </a:rPr>
              <a:t>MoM Comparison</a:t>
            </a:r>
            <a:endParaRPr sz="1000">
              <a:solidFill>
                <a:schemeClr val="lt1"/>
              </a:solidFill>
              <a:latin typeface="Proxima Nova"/>
              <a:ea typeface="Proxima Nova"/>
              <a:cs typeface="Proxima Nova"/>
              <a:sym typeface="Proxima Nova"/>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403" name="Shape 403"/>
        <p:cNvGrpSpPr/>
        <p:nvPr/>
      </p:nvGrpSpPr>
      <p:grpSpPr>
        <a:xfrm>
          <a:off x="0" y="0"/>
          <a:ext cx="0" cy="0"/>
          <a:chOff x="0" y="0"/>
          <a:chExt cx="0" cy="0"/>
        </a:xfrm>
      </p:grpSpPr>
      <p:sp>
        <p:nvSpPr>
          <p:cNvPr id="404" name="Google Shape;404;p49"/>
          <p:cNvSpPr/>
          <p:nvPr/>
        </p:nvSpPr>
        <p:spPr>
          <a:xfrm>
            <a:off x="562575" y="1329650"/>
            <a:ext cx="1505100" cy="935700"/>
          </a:xfrm>
          <a:prstGeom prst="rect">
            <a:avLst/>
          </a:prstGeom>
          <a:solidFill>
            <a:srgbClr val="A4C2F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05" name="Google Shape;405;p49"/>
          <p:cNvSpPr txBox="1"/>
          <p:nvPr/>
        </p:nvSpPr>
        <p:spPr>
          <a:xfrm>
            <a:off x="111750" y="169425"/>
            <a:ext cx="5433600" cy="59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400">
                <a:solidFill>
                  <a:schemeClr val="lt1"/>
                </a:solidFill>
                <a:latin typeface="Merriweather"/>
                <a:ea typeface="Merriweather"/>
                <a:cs typeface="Merriweather"/>
                <a:sym typeface="Merriweather"/>
              </a:rPr>
              <a:t>BRP</a:t>
            </a:r>
            <a:r>
              <a:rPr lang="en" sz="2400">
                <a:solidFill>
                  <a:schemeClr val="lt1"/>
                </a:solidFill>
                <a:latin typeface="Merriweather"/>
                <a:ea typeface="Merriweather"/>
                <a:cs typeface="Merriweather"/>
                <a:sym typeface="Merriweather"/>
              </a:rPr>
              <a:t>: Organic Users &amp; Traffic</a:t>
            </a:r>
            <a:endParaRPr sz="2400">
              <a:solidFill>
                <a:schemeClr val="lt1"/>
              </a:solidFill>
              <a:latin typeface="Merriweather"/>
              <a:ea typeface="Merriweather"/>
              <a:cs typeface="Merriweather"/>
              <a:sym typeface="Merriweather"/>
            </a:endParaRPr>
          </a:p>
        </p:txBody>
      </p:sp>
      <p:sp>
        <p:nvSpPr>
          <p:cNvPr id="406" name="Google Shape;406;p49"/>
          <p:cNvSpPr txBox="1"/>
          <p:nvPr/>
        </p:nvSpPr>
        <p:spPr>
          <a:xfrm>
            <a:off x="255700" y="918063"/>
            <a:ext cx="5224800" cy="32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lt1"/>
                </a:solidFill>
                <a:latin typeface="Proxima Nova"/>
                <a:ea typeface="Proxima Nova"/>
                <a:cs typeface="Proxima Nova"/>
                <a:sym typeface="Proxima Nova"/>
              </a:rPr>
              <a:t>YoY Comparison of Organic traffic</a:t>
            </a:r>
            <a:endParaRPr b="1">
              <a:solidFill>
                <a:schemeClr val="lt1"/>
              </a:solidFill>
              <a:latin typeface="Proxima Nova"/>
              <a:ea typeface="Proxima Nova"/>
              <a:cs typeface="Proxima Nova"/>
              <a:sym typeface="Proxima Nova"/>
            </a:endParaRPr>
          </a:p>
        </p:txBody>
      </p:sp>
      <p:sp>
        <p:nvSpPr>
          <p:cNvPr id="407" name="Google Shape;407;p49"/>
          <p:cNvSpPr txBox="1"/>
          <p:nvPr/>
        </p:nvSpPr>
        <p:spPr>
          <a:xfrm>
            <a:off x="760500" y="1358925"/>
            <a:ext cx="1109400" cy="549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500">
                <a:solidFill>
                  <a:schemeClr val="dk1"/>
                </a:solidFill>
                <a:latin typeface="Proxima Nova"/>
                <a:ea typeface="Proxima Nova"/>
                <a:cs typeface="Proxima Nova"/>
                <a:sym typeface="Proxima Nova"/>
              </a:rPr>
              <a:t>All Organic Traffic</a:t>
            </a:r>
            <a:endParaRPr b="1" sz="1500">
              <a:solidFill>
                <a:schemeClr val="dk1"/>
              </a:solidFill>
              <a:latin typeface="Proxima Nova"/>
              <a:ea typeface="Proxima Nova"/>
              <a:cs typeface="Proxima Nova"/>
              <a:sym typeface="Proxima Nova"/>
            </a:endParaRPr>
          </a:p>
        </p:txBody>
      </p:sp>
      <p:sp>
        <p:nvSpPr>
          <p:cNvPr id="408" name="Google Shape;408;p49"/>
          <p:cNvSpPr/>
          <p:nvPr/>
        </p:nvSpPr>
        <p:spPr>
          <a:xfrm>
            <a:off x="562575" y="2381474"/>
            <a:ext cx="1505100" cy="935700"/>
          </a:xfrm>
          <a:prstGeom prst="rect">
            <a:avLst/>
          </a:prstGeom>
          <a:solidFill>
            <a:srgbClr val="A4C2F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09" name="Google Shape;409;p49"/>
          <p:cNvSpPr txBox="1"/>
          <p:nvPr/>
        </p:nvSpPr>
        <p:spPr>
          <a:xfrm>
            <a:off x="625875" y="2536051"/>
            <a:ext cx="1378500" cy="416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500">
                <a:solidFill>
                  <a:schemeClr val="dk1"/>
                </a:solidFill>
                <a:latin typeface="Proxima Nova"/>
                <a:ea typeface="Proxima Nova"/>
                <a:cs typeface="Proxima Nova"/>
                <a:sym typeface="Proxima Nova"/>
              </a:rPr>
              <a:t>Independent Living</a:t>
            </a:r>
            <a:endParaRPr b="1" sz="1500">
              <a:solidFill>
                <a:schemeClr val="dk1"/>
              </a:solidFill>
              <a:latin typeface="Proxima Nova"/>
              <a:ea typeface="Proxima Nova"/>
              <a:cs typeface="Proxima Nova"/>
              <a:sym typeface="Proxima Nova"/>
            </a:endParaRPr>
          </a:p>
        </p:txBody>
      </p:sp>
      <p:sp>
        <p:nvSpPr>
          <p:cNvPr id="410" name="Google Shape;410;p49"/>
          <p:cNvSpPr/>
          <p:nvPr/>
        </p:nvSpPr>
        <p:spPr>
          <a:xfrm>
            <a:off x="562575" y="3433298"/>
            <a:ext cx="1505100" cy="935700"/>
          </a:xfrm>
          <a:prstGeom prst="rect">
            <a:avLst/>
          </a:prstGeom>
          <a:solidFill>
            <a:srgbClr val="A4C2F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11" name="Google Shape;411;p49"/>
          <p:cNvSpPr txBox="1"/>
          <p:nvPr/>
        </p:nvSpPr>
        <p:spPr>
          <a:xfrm>
            <a:off x="599979" y="3581120"/>
            <a:ext cx="1378500" cy="3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500">
                <a:solidFill>
                  <a:schemeClr val="dk1"/>
                </a:solidFill>
                <a:latin typeface="Proxima Nova"/>
                <a:ea typeface="Proxima Nova"/>
                <a:cs typeface="Proxima Nova"/>
                <a:sym typeface="Proxima Nova"/>
              </a:rPr>
              <a:t>Branded Queries</a:t>
            </a:r>
            <a:endParaRPr b="1" sz="1500">
              <a:solidFill>
                <a:schemeClr val="dk1"/>
              </a:solidFill>
              <a:latin typeface="Proxima Nova"/>
              <a:ea typeface="Proxima Nova"/>
              <a:cs typeface="Proxima Nova"/>
              <a:sym typeface="Proxima Nova"/>
            </a:endParaRPr>
          </a:p>
        </p:txBody>
      </p:sp>
      <p:sp>
        <p:nvSpPr>
          <p:cNvPr id="412" name="Google Shape;412;p49"/>
          <p:cNvSpPr txBox="1"/>
          <p:nvPr/>
        </p:nvSpPr>
        <p:spPr>
          <a:xfrm>
            <a:off x="6847150" y="1329700"/>
            <a:ext cx="2175900" cy="3039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lt1"/>
                </a:solidFill>
                <a:latin typeface="Proxima Nova"/>
                <a:ea typeface="Proxima Nova"/>
                <a:cs typeface="Proxima Nova"/>
                <a:sym typeface="Proxima Nova"/>
              </a:rPr>
              <a:t>Summary:</a:t>
            </a:r>
            <a:endParaRPr b="1">
              <a:solidFill>
                <a:schemeClr val="lt1"/>
              </a:solidFill>
              <a:latin typeface="Proxima Nova"/>
              <a:ea typeface="Proxima Nova"/>
              <a:cs typeface="Proxima Nova"/>
              <a:sym typeface="Proxima Nova"/>
            </a:endParaRPr>
          </a:p>
          <a:p>
            <a:pPr indent="-304800" lvl="0" marL="457200" rtl="0" algn="l">
              <a:spcBef>
                <a:spcPts val="0"/>
              </a:spcBef>
              <a:spcAft>
                <a:spcPts val="0"/>
              </a:spcAft>
              <a:buClr>
                <a:schemeClr val="lt1"/>
              </a:buClr>
              <a:buSzPts val="1200"/>
              <a:buFont typeface="Proxima Nova"/>
              <a:buChar char="●"/>
            </a:pPr>
            <a:r>
              <a:rPr lang="en" sz="1200">
                <a:solidFill>
                  <a:schemeClr val="lt1"/>
                </a:solidFill>
                <a:latin typeface="Proxima Nova"/>
                <a:ea typeface="Proxima Nova"/>
                <a:cs typeface="Proxima Nova"/>
                <a:sym typeface="Proxima Nova"/>
              </a:rPr>
              <a:t>Organic traffic is up overall</a:t>
            </a:r>
            <a:endParaRPr sz="1200">
              <a:solidFill>
                <a:schemeClr val="lt1"/>
              </a:solidFill>
              <a:latin typeface="Proxima Nova"/>
              <a:ea typeface="Proxima Nova"/>
              <a:cs typeface="Proxima Nova"/>
              <a:sym typeface="Proxima Nova"/>
            </a:endParaRPr>
          </a:p>
          <a:p>
            <a:pPr indent="-304800" lvl="0" marL="457200" rtl="0" algn="l">
              <a:spcBef>
                <a:spcPts val="0"/>
              </a:spcBef>
              <a:spcAft>
                <a:spcPts val="0"/>
              </a:spcAft>
              <a:buClr>
                <a:schemeClr val="lt1"/>
              </a:buClr>
              <a:buSzPts val="1200"/>
              <a:buFont typeface="Proxima Nova"/>
              <a:buChar char="●"/>
            </a:pPr>
            <a:r>
              <a:rPr lang="en" sz="1200">
                <a:solidFill>
                  <a:schemeClr val="lt1"/>
                </a:solidFill>
                <a:latin typeface="Proxima Nova"/>
                <a:ea typeface="Proxima Nova"/>
                <a:cs typeface="Proxima Nova"/>
                <a:sym typeface="Proxima Nova"/>
              </a:rPr>
              <a:t>“Indendent Living” page traffic is up, but absolute values are still relatively small</a:t>
            </a:r>
            <a:endParaRPr sz="1200">
              <a:solidFill>
                <a:schemeClr val="lt1"/>
              </a:solidFill>
              <a:latin typeface="Proxima Nova"/>
              <a:ea typeface="Proxima Nova"/>
              <a:cs typeface="Proxima Nova"/>
              <a:sym typeface="Proxima Nova"/>
            </a:endParaRPr>
          </a:p>
          <a:p>
            <a:pPr indent="-304800" lvl="0" marL="457200" rtl="0" algn="l">
              <a:spcBef>
                <a:spcPts val="0"/>
              </a:spcBef>
              <a:spcAft>
                <a:spcPts val="0"/>
              </a:spcAft>
              <a:buClr>
                <a:schemeClr val="lt1"/>
              </a:buClr>
              <a:buSzPts val="1200"/>
              <a:buFont typeface="Proxima Nova"/>
              <a:buChar char="●"/>
            </a:pPr>
            <a:r>
              <a:rPr lang="en" sz="1200">
                <a:solidFill>
                  <a:schemeClr val="lt1"/>
                </a:solidFill>
                <a:latin typeface="Proxima Nova"/>
                <a:ea typeface="Proxima Nova"/>
                <a:cs typeface="Proxima Nova"/>
                <a:sym typeface="Proxima Nova"/>
              </a:rPr>
              <a:t>Branded (i.e. “seafields”) queries have increased along with better avg pos, but still a small gain for YoY</a:t>
            </a:r>
            <a:endParaRPr sz="1200">
              <a:solidFill>
                <a:schemeClr val="lt1"/>
              </a:solidFill>
              <a:latin typeface="Proxima Nova"/>
              <a:ea typeface="Proxima Nova"/>
              <a:cs typeface="Proxima Nova"/>
              <a:sym typeface="Proxima Nova"/>
            </a:endParaRPr>
          </a:p>
        </p:txBody>
      </p:sp>
      <p:pic>
        <p:nvPicPr>
          <p:cNvPr id="413" name="Google Shape;413;p49"/>
          <p:cNvPicPr preferRelativeResize="0"/>
          <p:nvPr/>
        </p:nvPicPr>
        <p:blipFill>
          <a:blip r:embed="rId3">
            <a:alphaModFix/>
          </a:blip>
          <a:stretch>
            <a:fillRect/>
          </a:stretch>
        </p:blipFill>
        <p:spPr>
          <a:xfrm>
            <a:off x="2067675" y="1329700"/>
            <a:ext cx="4690276" cy="935700"/>
          </a:xfrm>
          <a:prstGeom prst="rect">
            <a:avLst/>
          </a:prstGeom>
          <a:noFill/>
          <a:ln>
            <a:noFill/>
          </a:ln>
        </p:spPr>
      </p:pic>
      <p:pic>
        <p:nvPicPr>
          <p:cNvPr id="414" name="Google Shape;414;p49"/>
          <p:cNvPicPr preferRelativeResize="0"/>
          <p:nvPr/>
        </p:nvPicPr>
        <p:blipFill>
          <a:blip r:embed="rId4">
            <a:alphaModFix/>
          </a:blip>
          <a:stretch>
            <a:fillRect/>
          </a:stretch>
        </p:blipFill>
        <p:spPr>
          <a:xfrm>
            <a:off x="2067675" y="2381475"/>
            <a:ext cx="4690274" cy="935700"/>
          </a:xfrm>
          <a:prstGeom prst="rect">
            <a:avLst/>
          </a:prstGeom>
          <a:noFill/>
          <a:ln>
            <a:noFill/>
          </a:ln>
        </p:spPr>
      </p:pic>
      <p:pic>
        <p:nvPicPr>
          <p:cNvPr id="415" name="Google Shape;415;p49"/>
          <p:cNvPicPr preferRelativeResize="0"/>
          <p:nvPr/>
        </p:nvPicPr>
        <p:blipFill>
          <a:blip r:embed="rId5">
            <a:alphaModFix/>
          </a:blip>
          <a:stretch>
            <a:fillRect/>
          </a:stretch>
        </p:blipFill>
        <p:spPr>
          <a:xfrm>
            <a:off x="2067675" y="3433250"/>
            <a:ext cx="4690274" cy="9357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419" name="Shape 419"/>
        <p:cNvGrpSpPr/>
        <p:nvPr/>
      </p:nvGrpSpPr>
      <p:grpSpPr>
        <a:xfrm>
          <a:off x="0" y="0"/>
          <a:ext cx="0" cy="0"/>
          <a:chOff x="0" y="0"/>
          <a:chExt cx="0" cy="0"/>
        </a:xfrm>
      </p:grpSpPr>
      <p:sp>
        <p:nvSpPr>
          <p:cNvPr id="420" name="Google Shape;420;p50"/>
          <p:cNvSpPr txBox="1"/>
          <p:nvPr/>
        </p:nvSpPr>
        <p:spPr>
          <a:xfrm>
            <a:off x="111750" y="169425"/>
            <a:ext cx="4572000" cy="59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400">
                <a:solidFill>
                  <a:schemeClr val="lt1"/>
                </a:solidFill>
                <a:latin typeface="Merriweather"/>
                <a:ea typeface="Merriweather"/>
                <a:cs typeface="Merriweather"/>
                <a:sym typeface="Merriweather"/>
              </a:rPr>
              <a:t>BRP</a:t>
            </a:r>
            <a:r>
              <a:rPr lang="en" sz="2400">
                <a:solidFill>
                  <a:schemeClr val="lt1"/>
                </a:solidFill>
                <a:latin typeface="Merriweather"/>
                <a:ea typeface="Merriweather"/>
                <a:cs typeface="Merriweather"/>
                <a:sym typeface="Merriweather"/>
              </a:rPr>
              <a:t>: Organic Users &amp; Traffic</a:t>
            </a:r>
            <a:endParaRPr sz="2400">
              <a:solidFill>
                <a:schemeClr val="lt1"/>
              </a:solidFill>
              <a:latin typeface="Merriweather"/>
              <a:ea typeface="Merriweather"/>
              <a:cs typeface="Merriweather"/>
              <a:sym typeface="Merriweather"/>
            </a:endParaRPr>
          </a:p>
        </p:txBody>
      </p:sp>
      <p:sp>
        <p:nvSpPr>
          <p:cNvPr id="421" name="Google Shape;421;p50"/>
          <p:cNvSpPr txBox="1"/>
          <p:nvPr/>
        </p:nvSpPr>
        <p:spPr>
          <a:xfrm>
            <a:off x="1833825" y="3135263"/>
            <a:ext cx="4978500" cy="1484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200">
              <a:solidFill>
                <a:schemeClr val="lt1"/>
              </a:solidFill>
              <a:latin typeface="Proxima Nova"/>
              <a:ea typeface="Proxima Nova"/>
              <a:cs typeface="Proxima Nova"/>
              <a:sym typeface="Proxima Nova"/>
            </a:endParaRPr>
          </a:p>
        </p:txBody>
      </p:sp>
      <p:pic>
        <p:nvPicPr>
          <p:cNvPr id="422" name="Google Shape;422;p50"/>
          <p:cNvPicPr preferRelativeResize="0"/>
          <p:nvPr/>
        </p:nvPicPr>
        <p:blipFill>
          <a:blip r:embed="rId3">
            <a:alphaModFix/>
          </a:blip>
          <a:stretch>
            <a:fillRect/>
          </a:stretch>
        </p:blipFill>
        <p:spPr>
          <a:xfrm>
            <a:off x="304649" y="762225"/>
            <a:ext cx="4186200" cy="903575"/>
          </a:xfrm>
          <a:prstGeom prst="rect">
            <a:avLst/>
          </a:prstGeom>
          <a:noFill/>
          <a:ln>
            <a:noFill/>
          </a:ln>
        </p:spPr>
      </p:pic>
      <p:pic>
        <p:nvPicPr>
          <p:cNvPr id="423" name="Google Shape;423;p50"/>
          <p:cNvPicPr preferRelativeResize="0"/>
          <p:nvPr/>
        </p:nvPicPr>
        <p:blipFill>
          <a:blip r:embed="rId4">
            <a:alphaModFix/>
          </a:blip>
          <a:stretch>
            <a:fillRect/>
          </a:stretch>
        </p:blipFill>
        <p:spPr>
          <a:xfrm>
            <a:off x="2171395" y="1991875"/>
            <a:ext cx="1394358" cy="2743855"/>
          </a:xfrm>
          <a:prstGeom prst="rect">
            <a:avLst/>
          </a:prstGeom>
          <a:noFill/>
          <a:ln>
            <a:noFill/>
          </a:ln>
        </p:spPr>
      </p:pic>
      <p:pic>
        <p:nvPicPr>
          <p:cNvPr id="424" name="Google Shape;424;p50"/>
          <p:cNvPicPr preferRelativeResize="0"/>
          <p:nvPr/>
        </p:nvPicPr>
        <p:blipFill>
          <a:blip r:embed="rId5">
            <a:alphaModFix/>
          </a:blip>
          <a:stretch>
            <a:fillRect/>
          </a:stretch>
        </p:blipFill>
        <p:spPr>
          <a:xfrm>
            <a:off x="3565753" y="2005120"/>
            <a:ext cx="3205282" cy="274385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428" name="Shape 428"/>
        <p:cNvGrpSpPr/>
        <p:nvPr/>
      </p:nvGrpSpPr>
      <p:grpSpPr>
        <a:xfrm>
          <a:off x="0" y="0"/>
          <a:ext cx="0" cy="0"/>
          <a:chOff x="0" y="0"/>
          <a:chExt cx="0" cy="0"/>
        </a:xfrm>
      </p:grpSpPr>
      <p:sp>
        <p:nvSpPr>
          <p:cNvPr id="429" name="Google Shape;429;p51"/>
          <p:cNvSpPr txBox="1"/>
          <p:nvPr/>
        </p:nvSpPr>
        <p:spPr>
          <a:xfrm>
            <a:off x="335725" y="106200"/>
            <a:ext cx="2990700" cy="60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300">
                <a:solidFill>
                  <a:schemeClr val="lt1"/>
                </a:solidFill>
                <a:latin typeface="Merriweather"/>
                <a:ea typeface="Merriweather"/>
                <a:cs typeface="Merriweather"/>
                <a:sym typeface="Merriweather"/>
              </a:rPr>
              <a:t>BRP</a:t>
            </a:r>
            <a:r>
              <a:rPr lang="en" sz="2300">
                <a:solidFill>
                  <a:schemeClr val="lt1"/>
                </a:solidFill>
                <a:latin typeface="Merriweather"/>
                <a:ea typeface="Merriweather"/>
                <a:cs typeface="Merriweather"/>
                <a:sym typeface="Merriweather"/>
              </a:rPr>
              <a:t>: Takeaways</a:t>
            </a:r>
            <a:endParaRPr sz="2300">
              <a:solidFill>
                <a:schemeClr val="lt1"/>
              </a:solidFill>
              <a:latin typeface="Merriweather"/>
              <a:ea typeface="Merriweather"/>
              <a:cs typeface="Merriweather"/>
              <a:sym typeface="Merriweather"/>
            </a:endParaRPr>
          </a:p>
        </p:txBody>
      </p:sp>
      <p:sp>
        <p:nvSpPr>
          <p:cNvPr id="430" name="Google Shape;430;p51"/>
          <p:cNvSpPr txBox="1"/>
          <p:nvPr/>
        </p:nvSpPr>
        <p:spPr>
          <a:xfrm>
            <a:off x="87625" y="558100"/>
            <a:ext cx="8924100" cy="3840300"/>
          </a:xfrm>
          <a:prstGeom prst="rect">
            <a:avLst/>
          </a:prstGeom>
          <a:noFill/>
          <a:ln>
            <a:noFill/>
          </a:ln>
        </p:spPr>
        <p:txBody>
          <a:bodyPr anchorCtr="0" anchor="t" bIns="91425" lIns="91425" spcFirstLastPara="1" rIns="91425" wrap="square" tIns="91425">
            <a:spAutoFit/>
          </a:bodyPr>
          <a:lstStyle/>
          <a:p>
            <a:pPr indent="-307975" lvl="0" marL="457200" rtl="0" algn="l">
              <a:spcBef>
                <a:spcPts val="0"/>
              </a:spcBef>
              <a:spcAft>
                <a:spcPts val="0"/>
              </a:spcAft>
              <a:buClr>
                <a:schemeClr val="lt1"/>
              </a:buClr>
              <a:buSzPts val="1250"/>
              <a:buFont typeface="Proxima Nova"/>
              <a:buChar char="●"/>
            </a:pPr>
            <a:r>
              <a:rPr lang="en" sz="1250">
                <a:solidFill>
                  <a:schemeClr val="lt1"/>
                </a:solidFill>
                <a:latin typeface="Proxima Nova"/>
                <a:ea typeface="Proxima Nova"/>
                <a:cs typeface="Proxima Nova"/>
                <a:sym typeface="Proxima Nova"/>
              </a:rPr>
              <a:t>Overall </a:t>
            </a:r>
            <a:r>
              <a:rPr lang="en" sz="1250">
                <a:solidFill>
                  <a:schemeClr val="lt1"/>
                </a:solidFill>
                <a:latin typeface="Proxima Nova"/>
                <a:ea typeface="Proxima Nova"/>
                <a:cs typeface="Proxima Nova"/>
                <a:sym typeface="Proxima Nova"/>
              </a:rPr>
              <a:t>search traffic is down for organic channels</a:t>
            </a:r>
            <a:endParaRPr sz="1250">
              <a:solidFill>
                <a:schemeClr val="lt1"/>
              </a:solidFill>
              <a:latin typeface="Proxima Nova"/>
              <a:ea typeface="Proxima Nova"/>
              <a:cs typeface="Proxima Nova"/>
              <a:sym typeface="Proxima Nova"/>
            </a:endParaRPr>
          </a:p>
          <a:p>
            <a:pPr indent="-307975" lvl="1" marL="914400" rtl="0" algn="l">
              <a:spcBef>
                <a:spcPts val="0"/>
              </a:spcBef>
              <a:spcAft>
                <a:spcPts val="0"/>
              </a:spcAft>
              <a:buClr>
                <a:schemeClr val="lt1"/>
              </a:buClr>
              <a:buSzPts val="1250"/>
              <a:buFont typeface="Proxima Nova"/>
              <a:buChar char="○"/>
            </a:pPr>
            <a:r>
              <a:rPr lang="en" sz="1250">
                <a:solidFill>
                  <a:schemeClr val="lt1"/>
                </a:solidFill>
                <a:latin typeface="Proxima Nova"/>
                <a:ea typeface="Proxima Nova"/>
                <a:cs typeface="Proxima Nova"/>
                <a:sym typeface="Proxima Nova"/>
              </a:rPr>
              <a:t>Website and organic search show notable decreases in sessions and clicks</a:t>
            </a:r>
            <a:endParaRPr sz="1250">
              <a:solidFill>
                <a:schemeClr val="lt1"/>
              </a:solidFill>
              <a:latin typeface="Proxima Nova"/>
              <a:ea typeface="Proxima Nova"/>
              <a:cs typeface="Proxima Nova"/>
              <a:sym typeface="Proxima Nova"/>
            </a:endParaRPr>
          </a:p>
          <a:p>
            <a:pPr indent="-307975" lvl="1" marL="914400" rtl="0" algn="l">
              <a:spcBef>
                <a:spcPts val="0"/>
              </a:spcBef>
              <a:spcAft>
                <a:spcPts val="0"/>
              </a:spcAft>
              <a:buClr>
                <a:schemeClr val="lt1"/>
              </a:buClr>
              <a:buSzPts val="1250"/>
              <a:buFont typeface="Proxima Nova"/>
              <a:buChar char="○"/>
            </a:pPr>
            <a:r>
              <a:rPr lang="en" sz="1250">
                <a:solidFill>
                  <a:schemeClr val="lt1"/>
                </a:solidFill>
                <a:latin typeface="Proxima Nova"/>
                <a:ea typeface="Proxima Nova"/>
                <a:cs typeface="Proxima Nova"/>
                <a:sym typeface="Proxima Nova"/>
              </a:rPr>
              <a:t>Paid search shows increases in all metrics across the board. Last month’s optimizations are effective and we will continue to optimize.</a:t>
            </a:r>
            <a:endParaRPr sz="1250">
              <a:solidFill>
                <a:schemeClr val="lt1"/>
              </a:solidFill>
              <a:latin typeface="Proxima Nova"/>
              <a:ea typeface="Proxima Nova"/>
              <a:cs typeface="Proxima Nova"/>
              <a:sym typeface="Proxima Nova"/>
            </a:endParaRPr>
          </a:p>
          <a:p>
            <a:pPr indent="-307975" lvl="0" marL="457200" rtl="0" algn="l">
              <a:spcBef>
                <a:spcPts val="0"/>
              </a:spcBef>
              <a:spcAft>
                <a:spcPts val="0"/>
              </a:spcAft>
              <a:buClr>
                <a:schemeClr val="lt1"/>
              </a:buClr>
              <a:buSzPts val="1250"/>
              <a:buFont typeface="Proxima Nova"/>
              <a:buChar char="●"/>
            </a:pPr>
            <a:r>
              <a:rPr lang="en" sz="1250">
                <a:solidFill>
                  <a:schemeClr val="lt1"/>
                </a:solidFill>
                <a:latin typeface="Proxima Nova"/>
                <a:ea typeface="Proxima Nova"/>
                <a:cs typeface="Proxima Nova"/>
                <a:sym typeface="Proxima Nova"/>
              </a:rPr>
              <a:t>Bid adjustments for top performing counties</a:t>
            </a:r>
            <a:endParaRPr sz="1250">
              <a:solidFill>
                <a:schemeClr val="lt1"/>
              </a:solidFill>
              <a:latin typeface="Proxima Nova"/>
              <a:ea typeface="Proxima Nova"/>
              <a:cs typeface="Proxima Nova"/>
              <a:sym typeface="Proxima Nova"/>
            </a:endParaRPr>
          </a:p>
          <a:p>
            <a:pPr indent="-307975" lvl="1" marL="914400" rtl="0" algn="l">
              <a:spcBef>
                <a:spcPts val="0"/>
              </a:spcBef>
              <a:spcAft>
                <a:spcPts val="0"/>
              </a:spcAft>
              <a:buClr>
                <a:schemeClr val="lt1"/>
              </a:buClr>
              <a:buSzPts val="1250"/>
              <a:buFont typeface="Proxima Nova"/>
              <a:buChar char="○"/>
            </a:pPr>
            <a:r>
              <a:rPr lang="en" sz="1250">
                <a:solidFill>
                  <a:schemeClr val="lt1"/>
                </a:solidFill>
                <a:latin typeface="Proxima Nova"/>
                <a:ea typeface="Proxima Nova"/>
                <a:cs typeface="Proxima Nova"/>
                <a:sym typeface="Proxima Nova"/>
              </a:rPr>
              <a:t>Took the top performing county data from the past couple months and implemented +25%/50% bid adjustments to get more conversions.</a:t>
            </a:r>
            <a:endParaRPr sz="1250">
              <a:solidFill>
                <a:schemeClr val="lt1"/>
              </a:solidFill>
              <a:latin typeface="Proxima Nova"/>
              <a:ea typeface="Proxima Nova"/>
              <a:cs typeface="Proxima Nova"/>
              <a:sym typeface="Proxima Nova"/>
            </a:endParaRPr>
          </a:p>
          <a:p>
            <a:pPr indent="-307975" lvl="1" marL="914400" rtl="0" algn="l">
              <a:spcBef>
                <a:spcPts val="0"/>
              </a:spcBef>
              <a:spcAft>
                <a:spcPts val="0"/>
              </a:spcAft>
              <a:buClr>
                <a:schemeClr val="lt1"/>
              </a:buClr>
              <a:buSzPts val="1250"/>
              <a:buFont typeface="Proxima Nova"/>
              <a:buChar char="○"/>
            </a:pPr>
            <a:r>
              <a:rPr lang="en" sz="1250">
                <a:solidFill>
                  <a:schemeClr val="lt1"/>
                </a:solidFill>
                <a:latin typeface="Proxima Nova"/>
                <a:ea typeface="Proxima Nova"/>
                <a:cs typeface="Proxima Nova"/>
                <a:sym typeface="Proxima Nova"/>
              </a:rPr>
              <a:t>Top performers were chosen based on high conversion/click data.</a:t>
            </a:r>
            <a:endParaRPr sz="1250">
              <a:solidFill>
                <a:schemeClr val="lt1"/>
              </a:solidFill>
              <a:latin typeface="Proxima Nova"/>
              <a:ea typeface="Proxima Nova"/>
              <a:cs typeface="Proxima Nova"/>
              <a:sym typeface="Proxima Nova"/>
            </a:endParaRPr>
          </a:p>
          <a:p>
            <a:pPr indent="-307975" lvl="0" marL="457200" rtl="0" algn="l">
              <a:spcBef>
                <a:spcPts val="0"/>
              </a:spcBef>
              <a:spcAft>
                <a:spcPts val="0"/>
              </a:spcAft>
              <a:buClr>
                <a:schemeClr val="lt1"/>
              </a:buClr>
              <a:buSzPts val="1250"/>
              <a:buFont typeface="Proxima Nova"/>
              <a:buChar char="●"/>
            </a:pPr>
            <a:r>
              <a:rPr lang="en" sz="1250">
                <a:solidFill>
                  <a:schemeClr val="lt1"/>
                </a:solidFill>
                <a:latin typeface="Proxima Nova"/>
                <a:ea typeface="Proxima Nova"/>
                <a:cs typeface="Proxima Nova"/>
                <a:sym typeface="Proxima Nova"/>
              </a:rPr>
              <a:t>Remarketing for seasonality</a:t>
            </a:r>
            <a:endParaRPr sz="1250">
              <a:solidFill>
                <a:schemeClr val="lt1"/>
              </a:solidFill>
              <a:latin typeface="Proxima Nova"/>
              <a:ea typeface="Proxima Nova"/>
              <a:cs typeface="Proxima Nova"/>
              <a:sym typeface="Proxima Nova"/>
            </a:endParaRPr>
          </a:p>
          <a:p>
            <a:pPr indent="-307975" lvl="1" marL="914400" rtl="0" algn="l">
              <a:spcBef>
                <a:spcPts val="0"/>
              </a:spcBef>
              <a:spcAft>
                <a:spcPts val="0"/>
              </a:spcAft>
              <a:buClr>
                <a:schemeClr val="lt1"/>
              </a:buClr>
              <a:buSzPts val="1250"/>
              <a:buFont typeface="Proxima Nova"/>
              <a:buChar char="○"/>
            </a:pPr>
            <a:r>
              <a:rPr lang="en" sz="1250">
                <a:solidFill>
                  <a:schemeClr val="lt1"/>
                </a:solidFill>
                <a:latin typeface="Proxima Nova"/>
                <a:ea typeface="Proxima Nova"/>
                <a:cs typeface="Proxima Nova"/>
                <a:sym typeface="Proxima Nova"/>
              </a:rPr>
              <a:t>We will look into strategies to implement remarketing as we approach the latter portion of the year.</a:t>
            </a:r>
            <a:endParaRPr sz="1250">
              <a:solidFill>
                <a:schemeClr val="lt1"/>
              </a:solidFill>
              <a:latin typeface="Proxima Nova"/>
              <a:ea typeface="Proxima Nova"/>
              <a:cs typeface="Proxima Nova"/>
              <a:sym typeface="Proxima Nova"/>
            </a:endParaRPr>
          </a:p>
          <a:p>
            <a:pPr indent="-307975" lvl="0" marL="457200" rtl="0" algn="l">
              <a:spcBef>
                <a:spcPts val="0"/>
              </a:spcBef>
              <a:spcAft>
                <a:spcPts val="0"/>
              </a:spcAft>
              <a:buClr>
                <a:schemeClr val="lt1"/>
              </a:buClr>
              <a:buSzPts val="1250"/>
              <a:buFont typeface="Proxima Nova"/>
              <a:buChar char="●"/>
            </a:pPr>
            <a:r>
              <a:rPr lang="en" sz="1250">
                <a:solidFill>
                  <a:schemeClr val="lt1"/>
                </a:solidFill>
                <a:latin typeface="Proxima Nova"/>
                <a:ea typeface="Proxima Nova"/>
                <a:cs typeface="Proxima Nova"/>
                <a:sym typeface="Proxima Nova"/>
              </a:rPr>
              <a:t>Sitelink project implementation</a:t>
            </a:r>
            <a:endParaRPr sz="1250">
              <a:solidFill>
                <a:schemeClr val="lt1"/>
              </a:solidFill>
              <a:latin typeface="Proxima Nova"/>
              <a:ea typeface="Proxima Nova"/>
              <a:cs typeface="Proxima Nova"/>
              <a:sym typeface="Proxima Nova"/>
            </a:endParaRPr>
          </a:p>
          <a:p>
            <a:pPr indent="-307975" lvl="1" marL="914400" rtl="0" algn="l">
              <a:spcBef>
                <a:spcPts val="0"/>
              </a:spcBef>
              <a:spcAft>
                <a:spcPts val="0"/>
              </a:spcAft>
              <a:buClr>
                <a:schemeClr val="lt1"/>
              </a:buClr>
              <a:buSzPts val="1250"/>
              <a:buFont typeface="Proxima Nova"/>
              <a:buChar char="○"/>
            </a:pPr>
            <a:r>
              <a:rPr lang="en" sz="1250">
                <a:solidFill>
                  <a:schemeClr val="lt1"/>
                </a:solidFill>
                <a:latin typeface="Proxima Nova"/>
                <a:ea typeface="Proxima Nova"/>
                <a:cs typeface="Proxima Nova"/>
                <a:sym typeface="Proxima Nova"/>
              </a:rPr>
              <a:t>Using what we’ve created last month, we will implement the newly created sitelink experiment. Google Ad sitelinks are the 3 to 5 additional links at the bottom of an ad. Roughly ⅔ of all ad clicks are through sitelinks rather than the main ad link, and avg click-through-rate for sitelinks vs ads is 20-40% higher. Each campaign will contain 4-5 sitelinks specific to the campaign that leads to a relevant landing page</a:t>
            </a:r>
            <a:endParaRPr sz="1250">
              <a:solidFill>
                <a:schemeClr val="lt1"/>
              </a:solidFill>
              <a:latin typeface="Proxima Nova"/>
              <a:ea typeface="Proxima Nova"/>
              <a:cs typeface="Proxima Nova"/>
              <a:sym typeface="Proxima Nova"/>
            </a:endParaRPr>
          </a:p>
          <a:p>
            <a:pPr indent="-307975" lvl="0" marL="457200" rtl="0" algn="l">
              <a:spcBef>
                <a:spcPts val="0"/>
              </a:spcBef>
              <a:spcAft>
                <a:spcPts val="0"/>
              </a:spcAft>
              <a:buClr>
                <a:schemeClr val="lt1"/>
              </a:buClr>
              <a:buSzPts val="1250"/>
              <a:buFont typeface="Proxima Nova"/>
              <a:buChar char="●"/>
            </a:pPr>
            <a:r>
              <a:rPr lang="en" sz="1250">
                <a:solidFill>
                  <a:schemeClr val="lt1"/>
                </a:solidFill>
                <a:latin typeface="Proxima Nova"/>
                <a:ea typeface="Proxima Nova"/>
                <a:cs typeface="Proxima Nova"/>
                <a:sym typeface="Proxima Nova"/>
              </a:rPr>
              <a:t>Improve ad strength</a:t>
            </a:r>
            <a:endParaRPr sz="1250">
              <a:solidFill>
                <a:schemeClr val="lt1"/>
              </a:solidFill>
              <a:latin typeface="Proxima Nova"/>
              <a:ea typeface="Proxima Nova"/>
              <a:cs typeface="Proxima Nova"/>
              <a:sym typeface="Proxima Nova"/>
            </a:endParaRPr>
          </a:p>
          <a:p>
            <a:pPr indent="-307975" lvl="1" marL="914400" rtl="0" algn="l">
              <a:spcBef>
                <a:spcPts val="0"/>
              </a:spcBef>
              <a:spcAft>
                <a:spcPts val="0"/>
              </a:spcAft>
              <a:buClr>
                <a:schemeClr val="lt1"/>
              </a:buClr>
              <a:buSzPts val="1250"/>
              <a:buFont typeface="Proxima Nova"/>
              <a:buChar char="○"/>
            </a:pPr>
            <a:r>
              <a:rPr lang="en" sz="1250">
                <a:solidFill>
                  <a:schemeClr val="lt1"/>
                </a:solidFill>
                <a:latin typeface="Proxima Nova"/>
                <a:ea typeface="Proxima Nova"/>
                <a:cs typeface="Proxima Nova"/>
                <a:sym typeface="Proxima Nova"/>
              </a:rPr>
              <a:t>Improving ad strength by adding more varied text and image assets to all campaigns. Some of our ads have only “good” or “average” ad strength as seen by Google. By increasing them to “great” or “excellent”, our ad relevance, quality, and effectiveness will increase along with it</a:t>
            </a:r>
            <a:endParaRPr sz="1250">
              <a:solidFill>
                <a:schemeClr val="lt1"/>
              </a:solidFill>
              <a:latin typeface="Proxima Nova"/>
              <a:ea typeface="Proxima Nova"/>
              <a:cs typeface="Proxima Nova"/>
              <a:sym typeface="Proxima Nova"/>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22529"/>
        </a:solidFill>
      </p:bgPr>
    </p:bg>
    <p:spTree>
      <p:nvGrpSpPr>
        <p:cNvPr id="434" name="Shape 434"/>
        <p:cNvGrpSpPr/>
        <p:nvPr/>
      </p:nvGrpSpPr>
      <p:grpSpPr>
        <a:xfrm>
          <a:off x="0" y="0"/>
          <a:ext cx="0" cy="0"/>
          <a:chOff x="0" y="0"/>
          <a:chExt cx="0" cy="0"/>
        </a:xfrm>
      </p:grpSpPr>
      <p:sp>
        <p:nvSpPr>
          <p:cNvPr id="435" name="Google Shape;435;p52"/>
          <p:cNvSpPr txBox="1"/>
          <p:nvPr>
            <p:ph idx="4294967295" type="title"/>
          </p:nvPr>
        </p:nvSpPr>
        <p:spPr>
          <a:xfrm>
            <a:off x="858450" y="1756800"/>
            <a:ext cx="7427100" cy="16299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sz="6500">
                <a:solidFill>
                  <a:schemeClr val="lt1"/>
                </a:solidFill>
                <a:latin typeface="EB Garamond Medium"/>
                <a:ea typeface="EB Garamond Medium"/>
                <a:cs typeface="EB Garamond Medium"/>
                <a:sym typeface="EB Garamond Medium"/>
              </a:rPr>
              <a:t>BRP</a:t>
            </a:r>
            <a:r>
              <a:rPr lang="en" sz="6722">
                <a:solidFill>
                  <a:schemeClr val="lt1"/>
                </a:solidFill>
                <a:latin typeface="EB Garamond Medium"/>
                <a:ea typeface="EB Garamond Medium"/>
                <a:cs typeface="EB Garamond Medium"/>
                <a:sym typeface="EB Garamond Medium"/>
              </a:rPr>
              <a:t>: Questions?</a:t>
            </a:r>
            <a:endParaRPr sz="4722">
              <a:solidFill>
                <a:schemeClr val="lt1"/>
              </a:solidFill>
              <a:latin typeface="EB Garamond Medium"/>
              <a:ea typeface="EB Garamond Medium"/>
              <a:cs typeface="EB Garamond Medium"/>
              <a:sym typeface="EB Garamond Medium"/>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39" name="Shape 439"/>
        <p:cNvGrpSpPr/>
        <p:nvPr/>
      </p:nvGrpSpPr>
      <p:grpSpPr>
        <a:xfrm>
          <a:off x="0" y="0"/>
          <a:ext cx="0" cy="0"/>
          <a:chOff x="0" y="0"/>
          <a:chExt cx="0" cy="0"/>
        </a:xfrm>
      </p:grpSpPr>
      <p:sp>
        <p:nvSpPr>
          <p:cNvPr id="440" name="Google Shape;440;p53"/>
          <p:cNvSpPr/>
          <p:nvPr/>
        </p:nvSpPr>
        <p:spPr>
          <a:xfrm>
            <a:off x="245250" y="257700"/>
            <a:ext cx="8653500" cy="4628100"/>
          </a:xfrm>
          <a:prstGeom prst="rect">
            <a:avLst/>
          </a:prstGeom>
          <a:no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p53"/>
          <p:cNvSpPr txBox="1"/>
          <p:nvPr>
            <p:ph type="ctrTitle"/>
          </p:nvPr>
        </p:nvSpPr>
        <p:spPr>
          <a:xfrm>
            <a:off x="311700" y="1461000"/>
            <a:ext cx="8520600" cy="13362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i="1" lang="en">
                <a:solidFill>
                  <a:schemeClr val="lt1"/>
                </a:solidFill>
                <a:latin typeface="Merriweather"/>
                <a:ea typeface="Merriweather"/>
                <a:cs typeface="Merriweather"/>
                <a:sym typeface="Merriweather"/>
              </a:rPr>
              <a:t>Thank You</a:t>
            </a:r>
            <a:endParaRPr i="1">
              <a:solidFill>
                <a:schemeClr val="lt1"/>
              </a:solidFill>
              <a:latin typeface="Merriweather"/>
              <a:ea typeface="Merriweather"/>
              <a:cs typeface="Merriweather"/>
              <a:sym typeface="Merriweather"/>
            </a:endParaRPr>
          </a:p>
        </p:txBody>
      </p:sp>
      <p:sp>
        <p:nvSpPr>
          <p:cNvPr id="442" name="Google Shape;442;p53"/>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b="1" i="1" lang="en">
                <a:solidFill>
                  <a:schemeClr val="lt1"/>
                </a:solidFill>
                <a:latin typeface="Merriweather"/>
                <a:ea typeface="Merriweather"/>
                <a:cs typeface="Merriweather"/>
                <a:sym typeface="Merriweather"/>
              </a:rPr>
              <a:t>July</a:t>
            </a:r>
            <a:r>
              <a:rPr b="1" i="1" lang="en">
                <a:solidFill>
                  <a:schemeClr val="lt1"/>
                </a:solidFill>
                <a:latin typeface="Merriweather"/>
                <a:ea typeface="Merriweather"/>
                <a:cs typeface="Merriweather"/>
                <a:sym typeface="Merriweather"/>
              </a:rPr>
              <a:t> 2024 Monthly Reporting</a:t>
            </a:r>
            <a:endParaRPr b="1" i="1">
              <a:solidFill>
                <a:schemeClr val="lt1"/>
              </a:solidFill>
              <a:latin typeface="Merriweather"/>
              <a:ea typeface="Merriweather"/>
              <a:cs typeface="Merriweather"/>
              <a:sym typeface="Merriweathe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Dar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