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y="5143500" cx="9144000"/>
  <p:notesSz cx="6858000" cy="9144000"/>
  <p:embeddedFontLst>
    <p:embeddedFont>
      <p:font typeface="Proxima Nova"/>
      <p:regular r:id="rId43"/>
      <p:bold r:id="rId44"/>
      <p:italic r:id="rId45"/>
      <p:boldItalic r:id="rId46"/>
    </p:embeddedFont>
    <p:embeddedFont>
      <p:font typeface="Roboto"/>
      <p:regular r:id="rId47"/>
      <p:bold r:id="rId48"/>
      <p:italic r:id="rId49"/>
      <p:boldItalic r:id="rId50"/>
    </p:embeddedFont>
    <p:embeddedFont>
      <p:font typeface="EB Garamond Medium"/>
      <p:regular r:id="rId51"/>
      <p:bold r:id="rId52"/>
      <p:italic r:id="rId53"/>
      <p:boldItalic r:id="rId54"/>
    </p:embeddedFont>
    <p:embeddedFont>
      <p:font typeface="EB Garamond"/>
      <p:regular r:id="rId55"/>
      <p:bold r:id="rId56"/>
      <p:italic r:id="rId57"/>
      <p:boldItalic r:id="rId58"/>
    </p:embeddedFont>
    <p:embeddedFont>
      <p:font typeface="Proxima Nova Semibold"/>
      <p:regular r:id="rId59"/>
      <p:bold r:id="rId60"/>
      <p:boldItalic r:id="rId61"/>
    </p:embeddedFont>
    <p:embeddedFont>
      <p:font typeface="Merriweather"/>
      <p:regular r:id="rId62"/>
      <p:bold r:id="rId63"/>
      <p:italic r:id="rId64"/>
      <p:boldItalic r:id="rId65"/>
    </p:embeddedFont>
    <p:embeddedFont>
      <p:font typeface="Comfortaa"/>
      <p:regular r:id="rId66"/>
      <p:bold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792">
          <p15:clr>
            <a:srgbClr val="00FFFF"/>
          </p15:clr>
        </p15:guide>
        <p15:guide id="2" pos="1872">
          <p15:clr>
            <a:srgbClr val="00FFFF"/>
          </p15:clr>
        </p15:guide>
        <p15:guide id="3" pos="2880">
          <p15:clr>
            <a:srgbClr val="00FFFF"/>
          </p15:clr>
        </p15:guide>
        <p15:guide id="4" pos="3888">
          <p15:clr>
            <a:srgbClr val="00FFFF"/>
          </p15:clr>
        </p15:guide>
        <p15:guide id="5" pos="4896">
          <p15:clr>
            <a:srgbClr val="00FFFF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6C05A2E-E531-494B-8D2C-183549C4B86F}">
  <a:tblStyle styleId="{B6C05A2E-E531-494B-8D2C-183549C4B86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92"/>
        <p:guide pos="1872"/>
        <p:guide pos="2880"/>
        <p:guide pos="3888"/>
        <p:guide pos="48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font" Target="fonts/ProximaNova-bold.fntdata"/><Relationship Id="rId43" Type="http://schemas.openxmlformats.org/officeDocument/2006/relationships/font" Target="fonts/ProximaNova-regular.fntdata"/><Relationship Id="rId46" Type="http://schemas.openxmlformats.org/officeDocument/2006/relationships/font" Target="fonts/ProximaNova-boldItalic.fntdata"/><Relationship Id="rId45" Type="http://schemas.openxmlformats.org/officeDocument/2006/relationships/font" Target="fonts/ProximaNova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Roboto-bold.fntdata"/><Relationship Id="rId47" Type="http://schemas.openxmlformats.org/officeDocument/2006/relationships/font" Target="fonts/Roboto-regular.fntdata"/><Relationship Id="rId49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Merriweather-regular.fntdata"/><Relationship Id="rId61" Type="http://schemas.openxmlformats.org/officeDocument/2006/relationships/font" Target="fonts/ProximaNovaSemibold-boldItalic.fntdata"/><Relationship Id="rId20" Type="http://schemas.openxmlformats.org/officeDocument/2006/relationships/slide" Target="slides/slide13.xml"/><Relationship Id="rId64" Type="http://schemas.openxmlformats.org/officeDocument/2006/relationships/font" Target="fonts/Merriweather-italic.fntdata"/><Relationship Id="rId63" Type="http://schemas.openxmlformats.org/officeDocument/2006/relationships/font" Target="fonts/Merriweather-bold.fntdata"/><Relationship Id="rId22" Type="http://schemas.openxmlformats.org/officeDocument/2006/relationships/slide" Target="slides/slide15.xml"/><Relationship Id="rId66" Type="http://schemas.openxmlformats.org/officeDocument/2006/relationships/font" Target="fonts/Comfortaa-regular.fntdata"/><Relationship Id="rId21" Type="http://schemas.openxmlformats.org/officeDocument/2006/relationships/slide" Target="slides/slide14.xml"/><Relationship Id="rId65" Type="http://schemas.openxmlformats.org/officeDocument/2006/relationships/font" Target="fonts/Merriweather-boldItalic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7" Type="http://schemas.openxmlformats.org/officeDocument/2006/relationships/font" Target="fonts/Comfortaa-bold.fntdata"/><Relationship Id="rId60" Type="http://schemas.openxmlformats.org/officeDocument/2006/relationships/font" Target="fonts/ProximaNovaSemibold-bold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EBGaramondMedium-regular.fntdata"/><Relationship Id="rId50" Type="http://schemas.openxmlformats.org/officeDocument/2006/relationships/font" Target="fonts/Roboto-boldItalic.fntdata"/><Relationship Id="rId53" Type="http://schemas.openxmlformats.org/officeDocument/2006/relationships/font" Target="fonts/EBGaramondMedium-italic.fntdata"/><Relationship Id="rId52" Type="http://schemas.openxmlformats.org/officeDocument/2006/relationships/font" Target="fonts/EBGaramondMedium-bold.fntdata"/><Relationship Id="rId11" Type="http://schemas.openxmlformats.org/officeDocument/2006/relationships/slide" Target="slides/slide4.xml"/><Relationship Id="rId55" Type="http://schemas.openxmlformats.org/officeDocument/2006/relationships/font" Target="fonts/EBGaramond-regular.fntdata"/><Relationship Id="rId10" Type="http://schemas.openxmlformats.org/officeDocument/2006/relationships/slide" Target="slides/slide3.xml"/><Relationship Id="rId54" Type="http://schemas.openxmlformats.org/officeDocument/2006/relationships/font" Target="fonts/EBGaramondMedium-boldItalic.fntdata"/><Relationship Id="rId13" Type="http://schemas.openxmlformats.org/officeDocument/2006/relationships/slide" Target="slides/slide6.xml"/><Relationship Id="rId57" Type="http://schemas.openxmlformats.org/officeDocument/2006/relationships/font" Target="fonts/EBGaramond-italic.fntdata"/><Relationship Id="rId12" Type="http://schemas.openxmlformats.org/officeDocument/2006/relationships/slide" Target="slides/slide5.xml"/><Relationship Id="rId56" Type="http://schemas.openxmlformats.org/officeDocument/2006/relationships/font" Target="fonts/EBGaramond-bold.fntdata"/><Relationship Id="rId15" Type="http://schemas.openxmlformats.org/officeDocument/2006/relationships/slide" Target="slides/slide8.xml"/><Relationship Id="rId59" Type="http://schemas.openxmlformats.org/officeDocument/2006/relationships/font" Target="fonts/ProximaNovaSemibold-regular.fntdata"/><Relationship Id="rId14" Type="http://schemas.openxmlformats.org/officeDocument/2006/relationships/slide" Target="slides/slide7.xml"/><Relationship Id="rId58" Type="http://schemas.openxmlformats.org/officeDocument/2006/relationships/font" Target="fonts/EBGaramond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f0e71fd2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f0e71fd2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730aff5f3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730aff5f3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451d48a13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451d48a13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265d8fdfb5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265d8fdfb5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730aff5f3e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730aff5f3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730aff5f3e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730aff5f3e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af5c43f437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af5c43f437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30aff5f3e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730aff5f3e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51d48a13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451d48a13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af5c43f437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af5c43f437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730aff5f3e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730aff5f3e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2492114ef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2492114ef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2cfd380835_2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2cfd380835_2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730aff5f3e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730aff5f3e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730aff5f3e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730aff5f3e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730aff5f3e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730aff5f3e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2cfd380835_2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2cfd380835_2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04f7b65cd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04f7b65cd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4822a74381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4822a74381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2cfd380835_2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2cfd380835_2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2d2992ebfc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2d2992ebfc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730aff5f3e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730aff5f3e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730aff5f3e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730aff5f3e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451d48a13d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451d48a13d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730aff5f3e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730aff5f3e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730aff5f3e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730aff5f3e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2d2992ebfc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2d2992ebfc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High performers over paid, content, creative and queries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Include medium of actual conversion- call in or walk in</a:t>
            </a:r>
            <a:endParaRPr sz="800">
              <a:solidFill>
                <a:srgbClr val="303030"/>
              </a:solidFill>
            </a:endParaRPr>
          </a:p>
          <a:p>
            <a:pPr indent="-279400" lvl="1" marL="9144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○"/>
            </a:pPr>
            <a:r>
              <a:rPr lang="en" sz="800">
                <a:solidFill>
                  <a:srgbClr val="303030"/>
                </a:solidFill>
              </a:rPr>
              <a:t>Look into forms</a:t>
            </a:r>
            <a:endParaRPr sz="800">
              <a:solidFill>
                <a:srgbClr val="303030"/>
              </a:solidFill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■"/>
            </a:pPr>
            <a:r>
              <a:rPr lang="en" sz="800">
                <a:solidFill>
                  <a:srgbClr val="303030"/>
                </a:solidFill>
              </a:rPr>
              <a:t>Look into conversion path and average number of touches before converting</a:t>
            </a:r>
            <a:endParaRPr sz="800">
              <a:solidFill>
                <a:srgbClr val="303030"/>
              </a:solidFill>
            </a:endParaRPr>
          </a:p>
          <a:p>
            <a:pPr indent="-279400" lvl="0" marL="457200" rtl="0" algn="l">
              <a:spcBef>
                <a:spcPts val="0"/>
              </a:spcBef>
              <a:spcAft>
                <a:spcPts val="0"/>
              </a:spcAft>
              <a:buClr>
                <a:srgbClr val="303030"/>
              </a:buClr>
              <a:buSzPts val="800"/>
              <a:buChar char="●"/>
            </a:pPr>
            <a:r>
              <a:rPr lang="en" sz="800">
                <a:solidFill>
                  <a:srgbClr val="303030"/>
                </a:solidFill>
              </a:rPr>
              <a:t>Instead of good/bad- we want to see what is good now, what we need to keep in mind in the future - specify the timeline</a:t>
            </a:r>
            <a:endParaRPr sz="1500">
              <a:solidFill>
                <a:srgbClr val="ADADA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04f7b65cda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04f7b65cda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36189c8235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36189c8235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2d2992ebfc_2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2d2992ebfc_2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4822a7438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34822a743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36189c8235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36189c823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PBL Sales Activity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2d2992ebfc_2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2d2992ebfc_2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365ec0fde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3365ec0fde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2f14db21110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2f14db2111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14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" name="Google Shape;92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4.pn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7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image" Target="../media/image6.png"/><Relationship Id="rId9" Type="http://schemas.openxmlformats.org/officeDocument/2006/relationships/image" Target="../media/image33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0.png"/><Relationship Id="rId8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Relationship Id="rId4" Type="http://schemas.openxmlformats.org/officeDocument/2006/relationships/image" Target="../media/image4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image" Target="../media/image26.png"/><Relationship Id="rId8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Relationship Id="rId4" Type="http://schemas.openxmlformats.org/officeDocument/2006/relationships/image" Target="../media/image27.png"/><Relationship Id="rId5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image" Target="../media/image5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8.png"/><Relationship Id="rId4" Type="http://schemas.openxmlformats.org/officeDocument/2006/relationships/image" Target="../media/image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28.png"/><Relationship Id="rId6" Type="http://schemas.openxmlformats.org/officeDocument/2006/relationships/image" Target="../media/image4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jpg"/><Relationship Id="rId4" Type="http://schemas.openxmlformats.org/officeDocument/2006/relationships/image" Target="../media/image53.jpg"/><Relationship Id="rId10" Type="http://schemas.openxmlformats.org/officeDocument/2006/relationships/image" Target="../media/image52.png"/><Relationship Id="rId9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34.png"/><Relationship Id="rId8" Type="http://schemas.openxmlformats.org/officeDocument/2006/relationships/image" Target="../media/image4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jpg"/><Relationship Id="rId4" Type="http://schemas.openxmlformats.org/officeDocument/2006/relationships/image" Target="../media/image40.png"/><Relationship Id="rId5" Type="http://schemas.openxmlformats.org/officeDocument/2006/relationships/image" Target="../media/image5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1.png"/><Relationship Id="rId4" Type="http://schemas.openxmlformats.org/officeDocument/2006/relationships/image" Target="../media/image55.png"/><Relationship Id="rId5" Type="http://schemas.openxmlformats.org/officeDocument/2006/relationships/image" Target="../media/image4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South Street Partners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02" name="Google Shape;102;p25"/>
          <p:cNvSpPr txBox="1"/>
          <p:nvPr>
            <p:ph idx="1" type="subTitle"/>
          </p:nvPr>
        </p:nvSpPr>
        <p:spPr>
          <a:xfrm>
            <a:off x="311700" y="2818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2025 July</a:t>
            </a: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Report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6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July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Reporting Focus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09" name="Google Shape;109;p26"/>
          <p:cNvSpPr txBox="1"/>
          <p:nvPr/>
        </p:nvSpPr>
        <p:spPr>
          <a:xfrm>
            <a:off x="828200" y="1626025"/>
            <a:ext cx="729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110" name="Google Shape;110;p26"/>
          <p:cNvSpPr txBox="1"/>
          <p:nvPr/>
        </p:nvSpPr>
        <p:spPr>
          <a:xfrm>
            <a:off x="705300" y="1304900"/>
            <a:ext cx="734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11" name="Google Shape;111;p26"/>
          <p:cNvSpPr txBox="1"/>
          <p:nvPr/>
        </p:nvSpPr>
        <p:spPr>
          <a:xfrm>
            <a:off x="777240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" name="Google Shape;112;p26"/>
          <p:cNvSpPr txBox="1"/>
          <p:nvPr/>
        </p:nvSpPr>
        <p:spPr>
          <a:xfrm>
            <a:off x="270500" y="1150150"/>
            <a:ext cx="85158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Paid media inflation &amp; efficiency drift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CPCs are rising and CTR softening </a:t>
            </a:r>
            <a:r>
              <a:rPr b="1" i="1" lang="en" sz="1100"/>
              <a:t>where budgets scaled</a:t>
            </a:r>
            <a:r>
              <a:rPr lang="en" sz="1100"/>
              <a:t>—e.g., PBL Jan→Jun CPC and CPA climbed while CTR fell (p.10), and CLF YoY CPC ↑ with clicks ↓ (pp.25–26). KIRE is the exception with improving CPA through June (p.15). 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Report Needed:</a:t>
            </a:r>
            <a:r>
              <a:rPr lang="en" sz="1100"/>
              <a:t> CPC, CTR, CPA by </a:t>
            </a:r>
            <a:r>
              <a:rPr b="1" lang="en" sz="1100"/>
              <a:t>campaign type</a:t>
            </a:r>
            <a:r>
              <a:rPr lang="en" sz="1100"/>
              <a:t> and the marginal return of added spend. 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Display’s expanding role (mixed impact)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Display is broader this year and typically lowers CTR but can still convert: PBL display CTRs are “extremely high” (pp.7–8); KIRE got </a:t>
            </a:r>
            <a:r>
              <a:rPr b="1" lang="en" sz="1100"/>
              <a:t>60 of ~183</a:t>
            </a:r>
            <a:r>
              <a:rPr lang="en" sz="1100"/>
              <a:t> conversions from display (p.17); Salamander added display and CTR dropped as expected (p.31). 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Report Needed</a:t>
            </a:r>
            <a:r>
              <a:rPr i="1" lang="en" sz="1100"/>
              <a:t>:</a:t>
            </a:r>
            <a:r>
              <a:rPr lang="en" sz="1100"/>
              <a:t> display share of spend/clicks/conversions + a </a:t>
            </a:r>
            <a:r>
              <a:rPr b="1" lang="en" sz="1100"/>
              <a:t>creative leaderboard</a:t>
            </a:r>
            <a:r>
              <a:rPr lang="en" sz="1100"/>
              <a:t> by CTR/conv.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Organic visibility up; CTR under pressure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Impressions and rankings are trending up while CTR dips as reach widens—PBL (p.7), KIRE (p.17), CLF (p.26). Also, </a:t>
            </a:r>
            <a:r>
              <a:rPr b="1" lang="en" sz="1100"/>
              <a:t>AI Overviews</a:t>
            </a:r>
            <a:r>
              <a:rPr lang="en" sz="1100"/>
              <a:t> and new SERP features are an opportunity.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Report Needed</a:t>
            </a:r>
            <a:r>
              <a:rPr i="1" lang="en" sz="1100"/>
              <a:t>:</a:t>
            </a:r>
            <a:r>
              <a:rPr lang="en" sz="1100"/>
              <a:t> impressions, clicks, CTR, avg position by </a:t>
            </a:r>
            <a:r>
              <a:rPr b="1" lang="en" sz="1100"/>
              <a:t>topic/landing page</a:t>
            </a:r>
            <a:r>
              <a:rPr lang="en" sz="1100"/>
              <a:t>, plus </a:t>
            </a:r>
            <a:r>
              <a:rPr b="1" lang="en" sz="1100"/>
              <a:t>AIO session share</a:t>
            </a:r>
            <a:r>
              <a:rPr lang="en" sz="1100"/>
              <a:t>.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73763"/>
                </a:solidFill>
              </a:rPr>
              <a:t>Fewer leads, bigger deals, sales rebound</a:t>
            </a:r>
            <a:endParaRPr b="1" sz="11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Lead and transaction counts are softer, but closed volume is up: PBL YTD closed price </a:t>
            </a:r>
            <a:r>
              <a:rPr b="1" lang="en" sz="1100"/>
              <a:t>+17%</a:t>
            </a:r>
            <a:r>
              <a:rPr lang="en" sz="1100"/>
              <a:t> with fewer leads/txns (pp.5–6); CLF closed price </a:t>
            </a:r>
            <a:r>
              <a:rPr b="1" lang="en" sz="1100"/>
              <a:t>+53%</a:t>
            </a:r>
            <a:r>
              <a:rPr lang="en" sz="1100"/>
              <a:t> YTD with leads down and </a:t>
            </a:r>
            <a:r>
              <a:rPr b="1" lang="en" sz="1100"/>
              <a:t>74% of sales from digital</a:t>
            </a:r>
            <a:r>
              <a:rPr lang="en" sz="1100"/>
              <a:t> (pp.21–22). </a:t>
            </a:r>
            <a:endParaRPr sz="1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/>
              <a:t>Report Needed</a:t>
            </a:r>
            <a:r>
              <a:rPr i="1" lang="en" sz="1100"/>
              <a:t>:</a:t>
            </a:r>
            <a:r>
              <a:rPr lang="en" sz="1100"/>
              <a:t> Average sale price by channel and lead→sale conversion.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7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Social Media Strategy Changes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19" name="Google Shape;119;p27"/>
          <p:cNvSpPr txBox="1"/>
          <p:nvPr/>
        </p:nvSpPr>
        <p:spPr>
          <a:xfrm>
            <a:off x="146950" y="1044175"/>
            <a:ext cx="5174400" cy="3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Social Media is becoming more integrated with search: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Google crawls social media platforms, treating them like websites, to find and index content based on keywords, themes, and user intent.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When a user searches for something, </a:t>
            </a:r>
            <a:r>
              <a:rPr b="1" i="1" lang="en" sz="120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Google may display relevant social media content alongside traditional website results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Google has introduced a "Perspectives" filter in search results, which can include social media content, especially for queries where users are looking for personal experiences and opinions.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While Google doesn't explicitly state that social signals are a direct ranking factor, </a:t>
            </a:r>
            <a:r>
              <a:rPr b="1" i="1" lang="en" sz="120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social media engagement can indirectly influence SEO performance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by indicating content relevance and driving traffic.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p27" title="Screenshot 2025-08-08 at 6.53.1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5725" y="1044175"/>
            <a:ext cx="2436239" cy="395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8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Palmetto Bluff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27" name="Google Shape;127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July </a:t>
            </a: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Report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9" title="Screenshot 2025-08-08 at 5.49.0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019" y="3121440"/>
            <a:ext cx="3379500" cy="2005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9" title="Screenshot 2025-08-08 at 5.47.29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1744" y="3174869"/>
            <a:ext cx="3475930" cy="19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/>
          <p:cNvSpPr/>
          <p:nvPr/>
        </p:nvSpPr>
        <p:spPr>
          <a:xfrm>
            <a:off x="305776" y="11593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9"/>
          <p:cNvSpPr txBox="1"/>
          <p:nvPr/>
        </p:nvSpPr>
        <p:spPr>
          <a:xfrm>
            <a:off x="305926" y="12154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36" name="Google Shape;136;p29"/>
          <p:cNvSpPr txBox="1"/>
          <p:nvPr/>
        </p:nvSpPr>
        <p:spPr>
          <a:xfrm>
            <a:off x="305921" y="154415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108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37" name="Google Shape;137;p29"/>
          <p:cNvSpPr txBox="1"/>
          <p:nvPr/>
        </p:nvSpPr>
        <p:spPr>
          <a:xfrm>
            <a:off x="305926" y="17804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112 </a:t>
            </a:r>
            <a:r>
              <a:rPr b="1" lang="en" sz="900">
                <a:solidFill>
                  <a:srgbClr val="EA9999"/>
                </a:solidFill>
              </a:rPr>
              <a:t>⬇ 3%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38" name="Google Shape;138;p29"/>
          <p:cNvSpPr txBox="1"/>
          <p:nvPr/>
        </p:nvSpPr>
        <p:spPr>
          <a:xfrm>
            <a:off x="564976" y="816000"/>
            <a:ext cx="33795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Digital-only [Paid/SEO] Leads: Previous Month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39" name="Google Shape;139;p29"/>
          <p:cNvSpPr/>
          <p:nvPr/>
        </p:nvSpPr>
        <p:spPr>
          <a:xfrm>
            <a:off x="6001905" y="1162108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9"/>
          <p:cNvSpPr txBox="1"/>
          <p:nvPr/>
        </p:nvSpPr>
        <p:spPr>
          <a:xfrm>
            <a:off x="6002203" y="1218283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41" name="Google Shape;141;p29"/>
          <p:cNvSpPr txBox="1"/>
          <p:nvPr/>
        </p:nvSpPr>
        <p:spPr>
          <a:xfrm>
            <a:off x="6002203" y="1546965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-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142" name="Google Shape;142;p29"/>
          <p:cNvSpPr txBox="1"/>
          <p:nvPr/>
        </p:nvSpPr>
        <p:spPr>
          <a:xfrm>
            <a:off x="6002203" y="1783257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$2,579,500  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43" name="Google Shape;143;p29"/>
          <p:cNvSpPr/>
          <p:nvPr/>
        </p:nvSpPr>
        <p:spPr>
          <a:xfrm>
            <a:off x="1436664" y="11596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9"/>
          <p:cNvSpPr txBox="1"/>
          <p:nvPr/>
        </p:nvSpPr>
        <p:spPr>
          <a:xfrm>
            <a:off x="1436814" y="12158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45" name="Google Shape;145;p29"/>
          <p:cNvSpPr txBox="1"/>
          <p:nvPr/>
        </p:nvSpPr>
        <p:spPr>
          <a:xfrm>
            <a:off x="1436814" y="15444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46" name="Google Shape;146;p29"/>
          <p:cNvSpPr txBox="1"/>
          <p:nvPr/>
        </p:nvSpPr>
        <p:spPr>
          <a:xfrm>
            <a:off x="1436814" y="178077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 </a:t>
            </a:r>
            <a:r>
              <a:rPr b="1" lang="en" sz="900">
                <a:solidFill>
                  <a:srgbClr val="EA9999"/>
                </a:solidFill>
              </a:rPr>
              <a:t>-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47" name="Google Shape;147;p29"/>
          <p:cNvSpPr/>
          <p:nvPr/>
        </p:nvSpPr>
        <p:spPr>
          <a:xfrm>
            <a:off x="2567714" y="11593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9"/>
          <p:cNvSpPr txBox="1"/>
          <p:nvPr/>
        </p:nvSpPr>
        <p:spPr>
          <a:xfrm>
            <a:off x="2567864" y="12154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49" name="Google Shape;149;p29"/>
          <p:cNvSpPr txBox="1"/>
          <p:nvPr/>
        </p:nvSpPr>
        <p:spPr>
          <a:xfrm>
            <a:off x="2567864" y="15441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</a:rPr>
              <a:t>107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50" name="Google Shape;150;p29"/>
          <p:cNvSpPr txBox="1"/>
          <p:nvPr/>
        </p:nvSpPr>
        <p:spPr>
          <a:xfrm>
            <a:off x="2567864" y="17804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106 </a:t>
            </a:r>
            <a:r>
              <a:rPr b="1" lang="en" sz="900">
                <a:solidFill>
                  <a:srgbClr val="93C47D"/>
                </a:solidFill>
              </a:rPr>
              <a:t>⬆ 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51" name="Google Shape;151;p29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9"/>
          <p:cNvSpPr/>
          <p:nvPr/>
        </p:nvSpPr>
        <p:spPr>
          <a:xfrm>
            <a:off x="3707964" y="116225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9"/>
          <p:cNvSpPr txBox="1"/>
          <p:nvPr/>
        </p:nvSpPr>
        <p:spPr>
          <a:xfrm>
            <a:off x="3708114" y="121842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54" name="Google Shape;154;p29"/>
          <p:cNvSpPr txBox="1"/>
          <p:nvPr/>
        </p:nvSpPr>
        <p:spPr>
          <a:xfrm>
            <a:off x="3708114" y="154711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55" name="Google Shape;155;p29"/>
          <p:cNvSpPr txBox="1"/>
          <p:nvPr/>
        </p:nvSpPr>
        <p:spPr>
          <a:xfrm>
            <a:off x="3708114" y="178340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 </a:t>
            </a:r>
            <a:r>
              <a:rPr b="1" lang="en" sz="900">
                <a:solidFill>
                  <a:srgbClr val="EA9999"/>
                </a:solidFill>
              </a:rPr>
              <a:t>-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56" name="Google Shape;156;p29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 Sales Activity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57" name="Google Shape;157;p29"/>
          <p:cNvSpPr txBox="1"/>
          <p:nvPr/>
        </p:nvSpPr>
        <p:spPr>
          <a:xfrm>
            <a:off x="894855" y="356855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Previous Month</a:t>
            </a:r>
            <a:endParaRPr sz="900">
              <a:solidFill>
                <a:schemeClr val="dk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58" name="Google Shape;158;p29"/>
          <p:cNvSpPr txBox="1"/>
          <p:nvPr/>
        </p:nvSpPr>
        <p:spPr>
          <a:xfrm>
            <a:off x="4983030" y="349512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2024</a:t>
            </a:r>
            <a:endParaRPr sz="900">
              <a:solidFill>
                <a:schemeClr val="dk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59" name="Google Shape;159;p29"/>
          <p:cNvSpPr txBox="1"/>
          <p:nvPr/>
        </p:nvSpPr>
        <p:spPr>
          <a:xfrm>
            <a:off x="536400" y="3201013"/>
            <a:ext cx="2553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Digital Leads by Channel</a:t>
            </a:r>
            <a:endParaRPr b="1" sz="12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0" name="Google Shape;160;p29"/>
          <p:cNvSpPr/>
          <p:nvPr/>
        </p:nvSpPr>
        <p:spPr>
          <a:xfrm>
            <a:off x="304630" y="223525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9"/>
          <p:cNvSpPr txBox="1"/>
          <p:nvPr/>
        </p:nvSpPr>
        <p:spPr>
          <a:xfrm>
            <a:off x="304780" y="229142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62" name="Google Shape;162;p29"/>
          <p:cNvSpPr txBox="1"/>
          <p:nvPr/>
        </p:nvSpPr>
        <p:spPr>
          <a:xfrm>
            <a:off x="304780" y="262010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819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63" name="Google Shape;163;p29"/>
          <p:cNvSpPr txBox="1"/>
          <p:nvPr/>
        </p:nvSpPr>
        <p:spPr>
          <a:xfrm>
            <a:off x="304780" y="285639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888  </a:t>
            </a:r>
            <a:r>
              <a:rPr b="1" lang="en" sz="900">
                <a:solidFill>
                  <a:srgbClr val="EA9999"/>
                </a:solidFill>
              </a:rPr>
              <a:t>⬇ 7%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64" name="Google Shape;164;p29"/>
          <p:cNvSpPr/>
          <p:nvPr/>
        </p:nvSpPr>
        <p:spPr>
          <a:xfrm>
            <a:off x="6001905" y="2238058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9"/>
          <p:cNvSpPr txBox="1"/>
          <p:nvPr/>
        </p:nvSpPr>
        <p:spPr>
          <a:xfrm>
            <a:off x="6002203" y="2294233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66" name="Google Shape;166;p29"/>
          <p:cNvSpPr txBox="1"/>
          <p:nvPr/>
        </p:nvSpPr>
        <p:spPr>
          <a:xfrm>
            <a:off x="6002203" y="2622915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$26,994,000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167" name="Google Shape;167;p29"/>
          <p:cNvSpPr txBox="1"/>
          <p:nvPr/>
        </p:nvSpPr>
        <p:spPr>
          <a:xfrm>
            <a:off x="6002203" y="2859207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$26,315,970 </a:t>
            </a:r>
            <a:r>
              <a:rPr b="1" lang="en" sz="900">
                <a:solidFill>
                  <a:srgbClr val="93C47D"/>
                </a:solidFill>
              </a:rPr>
              <a:t>⬆ 17%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68" name="Google Shape;168;p29"/>
          <p:cNvSpPr/>
          <p:nvPr/>
        </p:nvSpPr>
        <p:spPr>
          <a:xfrm>
            <a:off x="1435518" y="223557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9"/>
          <p:cNvSpPr txBox="1"/>
          <p:nvPr/>
        </p:nvSpPr>
        <p:spPr>
          <a:xfrm>
            <a:off x="1435668" y="262043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70" name="Google Shape;170;p29"/>
          <p:cNvSpPr txBox="1"/>
          <p:nvPr/>
        </p:nvSpPr>
        <p:spPr>
          <a:xfrm>
            <a:off x="1435668" y="285672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18  </a:t>
            </a:r>
            <a:r>
              <a:rPr b="1" lang="en" sz="900">
                <a:solidFill>
                  <a:srgbClr val="EA9999"/>
                </a:solidFill>
              </a:rPr>
              <a:t>⬇ 38%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2566568" y="223525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9"/>
          <p:cNvSpPr txBox="1"/>
          <p:nvPr/>
        </p:nvSpPr>
        <p:spPr>
          <a:xfrm>
            <a:off x="2566718" y="229142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2566718" y="262010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776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2525275" y="2856400"/>
            <a:ext cx="1131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842</a:t>
            </a:r>
            <a:r>
              <a:rPr lang="en" sz="900">
                <a:solidFill>
                  <a:schemeClr val="dk1"/>
                </a:solidFill>
              </a:rPr>
              <a:t>  </a:t>
            </a:r>
            <a:r>
              <a:rPr b="1" lang="en" sz="900">
                <a:solidFill>
                  <a:srgbClr val="EA9999"/>
                </a:solidFill>
              </a:rPr>
              <a:t>⬇</a:t>
            </a:r>
            <a:r>
              <a:rPr b="1" lang="en" sz="900">
                <a:solidFill>
                  <a:srgbClr val="EA9999"/>
                </a:solidFill>
              </a:rPr>
              <a:t> 8%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175" name="Google Shape;175;p29"/>
          <p:cNvSpPr/>
          <p:nvPr/>
        </p:nvSpPr>
        <p:spPr>
          <a:xfrm>
            <a:off x="3706818" y="223820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9"/>
          <p:cNvSpPr txBox="1"/>
          <p:nvPr/>
        </p:nvSpPr>
        <p:spPr>
          <a:xfrm>
            <a:off x="3706968" y="229437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3706968" y="262306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3706968" y="285935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5 </a:t>
            </a:r>
            <a:r>
              <a:rPr b="1" lang="en" sz="900">
                <a:solidFill>
                  <a:srgbClr val="EA9999"/>
                </a:solidFill>
              </a:rPr>
              <a:t>⬇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298848" y="1978350"/>
            <a:ext cx="3815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Digital-only [Paid/SEO] Leads: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6001900" y="3731450"/>
            <a:ext cx="197700" cy="1914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9"/>
          <p:cNvSpPr txBox="1"/>
          <p:nvPr/>
        </p:nvSpPr>
        <p:spPr>
          <a:xfrm>
            <a:off x="77176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1435593" y="2292987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83" name="Google Shape;183;p29"/>
          <p:cNvSpPr/>
          <p:nvPr/>
        </p:nvSpPr>
        <p:spPr>
          <a:xfrm>
            <a:off x="1993092" y="4067188"/>
            <a:ext cx="197700" cy="1914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9"/>
          <p:cNvSpPr/>
          <p:nvPr/>
        </p:nvSpPr>
        <p:spPr>
          <a:xfrm>
            <a:off x="1993092" y="3914788"/>
            <a:ext cx="197700" cy="191400"/>
          </a:xfrm>
          <a:prstGeom prst="ellipse">
            <a:avLst/>
          </a:prstGeom>
          <a:noFill/>
          <a:ln cap="flat" cmpd="sng" w="1905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9"/>
          <p:cNvSpPr/>
          <p:nvPr/>
        </p:nvSpPr>
        <p:spPr>
          <a:xfrm>
            <a:off x="6008489" y="4020781"/>
            <a:ext cx="197700" cy="191400"/>
          </a:xfrm>
          <a:prstGeom prst="ellipse">
            <a:avLst/>
          </a:prstGeom>
          <a:noFill/>
          <a:ln cap="flat" cmpd="sng" w="1905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9"/>
          <p:cNvSpPr/>
          <p:nvPr/>
        </p:nvSpPr>
        <p:spPr>
          <a:xfrm>
            <a:off x="4854866" y="1166462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9"/>
          <p:cNvSpPr txBox="1"/>
          <p:nvPr/>
        </p:nvSpPr>
        <p:spPr>
          <a:xfrm>
            <a:off x="4855016" y="1222637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4855016" y="155131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4855153" y="178340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 </a:t>
            </a:r>
            <a:r>
              <a:rPr b="1" lang="en" sz="900">
                <a:solidFill>
                  <a:srgbClr val="EA9999"/>
                </a:solidFill>
              </a:rPr>
              <a:t>-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4854866" y="2243288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9"/>
          <p:cNvSpPr txBox="1"/>
          <p:nvPr/>
        </p:nvSpPr>
        <p:spPr>
          <a:xfrm>
            <a:off x="4855016" y="2299463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4855016" y="2628143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12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193" name="Google Shape;193;p29"/>
          <p:cNvSpPr txBox="1"/>
          <p:nvPr/>
        </p:nvSpPr>
        <p:spPr>
          <a:xfrm>
            <a:off x="4855153" y="2860235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14 </a:t>
            </a:r>
            <a:r>
              <a:rPr b="1" lang="en" sz="900">
                <a:solidFill>
                  <a:srgbClr val="EA9999"/>
                </a:solidFill>
              </a:rPr>
              <a:t>- </a:t>
            </a:r>
            <a:endParaRPr b="1" sz="230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 Digitally-driven Leads &amp; Sales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777240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01" name="Google Shape;201;p30" title="Screenshot 2025-08-07 at 5.19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638" y="1040100"/>
            <a:ext cx="8612723" cy="19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0" title="Screenshot 2025-08-08 at 6.07.49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50" y="3136500"/>
            <a:ext cx="9016599" cy="138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/>
          <p:nvPr/>
        </p:nvSpPr>
        <p:spPr>
          <a:xfrm>
            <a:off x="6020200" y="2663825"/>
            <a:ext cx="3131100" cy="24798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147360" y="30625"/>
            <a:ext cx="1990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Paid </a:t>
            </a: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Overview</a:t>
            </a:r>
            <a:endParaRPr sz="1900">
              <a:solidFill>
                <a:srgbClr val="073763"/>
              </a:solidFill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357466" y="4555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Clicks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147360" y="739321"/>
            <a:ext cx="11652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17.9K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147360" y="9151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  </a:t>
            </a:r>
            <a:r>
              <a:rPr b="1" lang="en" sz="900">
                <a:solidFill>
                  <a:srgbClr val="93C47D"/>
                </a:solidFill>
              </a:rPr>
              <a:t>⬆6.91K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0000"/>
              </a:solidFill>
            </a:endParaRPr>
          </a:p>
        </p:txBody>
      </p:sp>
      <p:sp>
        <p:nvSpPr>
          <p:cNvPr id="212" name="Google Shape;212;p31"/>
          <p:cNvSpPr txBox="1"/>
          <p:nvPr/>
        </p:nvSpPr>
        <p:spPr>
          <a:xfrm>
            <a:off x="1691289" y="455528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Avg. CPC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1537240" y="739321"/>
            <a:ext cx="11652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$1.45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1538844" y="908008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3C47D"/>
                </a:solidFill>
              </a:rPr>
              <a:t>⬇$0.89</a:t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3074535" y="4555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CTR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216" name="Google Shape;216;p31"/>
          <p:cNvSpPr txBox="1"/>
          <p:nvPr/>
        </p:nvSpPr>
        <p:spPr>
          <a:xfrm>
            <a:off x="2821056" y="739327"/>
            <a:ext cx="14439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9.26%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217" name="Google Shape;217;p31"/>
          <p:cNvSpPr txBox="1"/>
          <p:nvPr/>
        </p:nvSpPr>
        <p:spPr>
          <a:xfrm>
            <a:off x="2927120" y="9151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  </a:t>
            </a:r>
            <a:r>
              <a:rPr b="1" lang="en" sz="900">
                <a:solidFill>
                  <a:srgbClr val="93C47D"/>
                </a:solidFill>
              </a:rPr>
              <a:t>⬆ 3.68%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218" name="Google Shape;218;p31"/>
          <p:cNvSpPr txBox="1"/>
          <p:nvPr/>
        </p:nvSpPr>
        <p:spPr>
          <a:xfrm>
            <a:off x="4321881" y="476910"/>
            <a:ext cx="11652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Conversions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219" name="Google Shape;219;p31"/>
          <p:cNvSpPr txBox="1"/>
          <p:nvPr/>
        </p:nvSpPr>
        <p:spPr>
          <a:xfrm>
            <a:off x="4431289" y="740232"/>
            <a:ext cx="1260000" cy="2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</a:rPr>
              <a:t>63.97</a:t>
            </a:r>
            <a:endParaRPr b="1" sz="2500">
              <a:solidFill>
                <a:srgbClr val="073763"/>
              </a:solidFill>
            </a:endParaRPr>
          </a:p>
        </p:txBody>
      </p:sp>
      <p:sp>
        <p:nvSpPr>
          <p:cNvPr id="220" name="Google Shape;220;p31"/>
          <p:cNvSpPr txBox="1"/>
          <p:nvPr/>
        </p:nvSpPr>
        <p:spPr>
          <a:xfrm>
            <a:off x="4265053" y="9151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  </a:t>
            </a:r>
            <a:r>
              <a:rPr b="1" lang="en" sz="900">
                <a:solidFill>
                  <a:srgbClr val="93C47D"/>
                </a:solidFill>
              </a:rPr>
              <a:t> </a:t>
            </a:r>
            <a:r>
              <a:rPr b="1" lang="en" sz="900">
                <a:solidFill>
                  <a:srgbClr val="FF0000"/>
                </a:solidFill>
              </a:rPr>
              <a:t>⬇0.89</a:t>
            </a:r>
            <a:endParaRPr b="1" sz="9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cxnSp>
        <p:nvCxnSpPr>
          <p:cNvPr id="221" name="Google Shape;221;p31"/>
          <p:cNvCxnSpPr/>
          <p:nvPr/>
        </p:nvCxnSpPr>
        <p:spPr>
          <a:xfrm>
            <a:off x="303882" y="1089041"/>
            <a:ext cx="5021700" cy="720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" name="Google Shape;222;p31"/>
          <p:cNvSpPr/>
          <p:nvPr/>
        </p:nvSpPr>
        <p:spPr>
          <a:xfrm>
            <a:off x="1421845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1"/>
          <p:cNvSpPr/>
          <p:nvPr/>
        </p:nvSpPr>
        <p:spPr>
          <a:xfrm>
            <a:off x="2808530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1"/>
          <p:cNvSpPr/>
          <p:nvPr/>
        </p:nvSpPr>
        <p:spPr>
          <a:xfrm>
            <a:off x="4284671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9175" y="1797657"/>
            <a:ext cx="134275" cy="1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1"/>
          <p:cNvSpPr txBox="1"/>
          <p:nvPr/>
        </p:nvSpPr>
        <p:spPr>
          <a:xfrm>
            <a:off x="104425" y="1134507"/>
            <a:ext cx="5820600" cy="12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Summary: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The Broad Match campaign continues to lead in conversions within the account, holding 31/63.97 total conversions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Search term audits are continually being done to ensure that all clicks are relevant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the restructure continues to show improvements 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within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the ad account. Metrics have increased, with most notably the avg CPC remaining low since the restructure. It may prove useful to attempt the same strategy with the Cliffs account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The recently added display ads show 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extremely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high CTRs in terms of industry benchmarks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7" name="Google Shape;227;p31"/>
          <p:cNvSpPr txBox="1"/>
          <p:nvPr/>
        </p:nvSpPr>
        <p:spPr>
          <a:xfrm>
            <a:off x="110400" y="2529100"/>
            <a:ext cx="2293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Organic</a:t>
            </a: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Overview</a:t>
            </a:r>
            <a:endParaRPr sz="1900">
              <a:solidFill>
                <a:srgbClr val="073763"/>
              </a:solidFill>
            </a:endParaRPr>
          </a:p>
        </p:txBody>
      </p:sp>
      <p:sp>
        <p:nvSpPr>
          <p:cNvPr id="228" name="Google Shape;228;p31"/>
          <p:cNvSpPr/>
          <p:nvPr/>
        </p:nvSpPr>
        <p:spPr>
          <a:xfrm>
            <a:off x="6030250" y="0"/>
            <a:ext cx="3131100" cy="2206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1"/>
          <p:cNvSpPr txBox="1"/>
          <p:nvPr/>
        </p:nvSpPr>
        <p:spPr>
          <a:xfrm>
            <a:off x="6288250" y="116825"/>
            <a:ext cx="2615100" cy="47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Key Takeaways:</a:t>
            </a:r>
            <a:b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metrics are continuing to perform well for paid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Clicks saw a notable increase, with avg CPC decreasing and conversions remaining stable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CTR continues to see a large increase YoY since the restructure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Key Takeaways:</a:t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organic saw small dips in performance over a 3 month period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Clicks saw a slight decrease, with impressions seeing a notable increase, leading to a sharp drop in CTR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Average position saw a slight increase over the 3 month period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0" name="Google Shape;230;p31"/>
          <p:cNvSpPr txBox="1"/>
          <p:nvPr/>
        </p:nvSpPr>
        <p:spPr>
          <a:xfrm>
            <a:off x="3631225" y="2604875"/>
            <a:ext cx="22938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Past 3 Months vs Previous 3 Months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31" name="Google Shape;231;p31"/>
          <p:cNvSpPr txBox="1"/>
          <p:nvPr/>
        </p:nvSpPr>
        <p:spPr>
          <a:xfrm>
            <a:off x="4731025" y="116825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32" name="Google Shape;232;p31" title="Screenshot 2025-08-05 at 10.25.5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363" y="2976273"/>
            <a:ext cx="4072624" cy="85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1" title="Screenshot 2025-08-05 at 10.27.21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363" y="3829475"/>
            <a:ext cx="4072625" cy="126081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1"/>
          <p:cNvSpPr txBox="1"/>
          <p:nvPr/>
        </p:nvSpPr>
        <p:spPr>
          <a:xfrm>
            <a:off x="2058213" y="3866150"/>
            <a:ext cx="15129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Top Clicked Landing Pages</a:t>
            </a:r>
            <a:endParaRPr b="1" sz="8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/>
          <p:nvPr/>
        </p:nvSpPr>
        <p:spPr>
          <a:xfrm>
            <a:off x="0" y="0"/>
            <a:ext cx="91515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2"/>
          <p:cNvSpPr txBox="1"/>
          <p:nvPr/>
        </p:nvSpPr>
        <p:spPr>
          <a:xfrm>
            <a:off x="270500" y="208650"/>
            <a:ext cx="63516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 Display Performance Update (client request)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241" name="Google Shape;241;p32"/>
          <p:cNvSpPr txBox="1"/>
          <p:nvPr/>
        </p:nvSpPr>
        <p:spPr>
          <a:xfrm>
            <a:off x="7797600" y="254125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42" name="Google Shape;242;p32" title="Screenshot 2025-08-05 at 11.30.0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3100" y="1102900"/>
            <a:ext cx="4281575" cy="17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2" title="Screenshot 2025-08-05 at 11.35.3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00" y="1313116"/>
            <a:ext cx="1773124" cy="147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2" title="Screenshot 2025-08-05 at 11.38.39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088" y="2878225"/>
            <a:ext cx="1056462" cy="211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2" title="Screenshot 2025-08-05 at 11.36.10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3200" y="1310150"/>
            <a:ext cx="1773124" cy="14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2" title="Screenshot 2025-08-05 at 11.39.13 AM.png"/>
          <p:cNvPicPr preferRelativeResize="0"/>
          <p:nvPr/>
        </p:nvPicPr>
        <p:blipFill rotWithShape="1">
          <a:blip r:embed="rId7">
            <a:alphaModFix/>
          </a:blip>
          <a:srcRect b="0" l="0" r="1545" t="0"/>
          <a:stretch/>
        </p:blipFill>
        <p:spPr>
          <a:xfrm>
            <a:off x="1554100" y="2853025"/>
            <a:ext cx="2513025" cy="21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2"/>
          <p:cNvSpPr txBox="1"/>
          <p:nvPr/>
        </p:nvSpPr>
        <p:spPr>
          <a:xfrm>
            <a:off x="958825" y="1010800"/>
            <a:ext cx="26046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Top Performing Creative (by clicks)</a:t>
            </a:r>
            <a:endParaRPr sz="1200"/>
          </a:p>
        </p:txBody>
      </p:sp>
      <p:sp>
        <p:nvSpPr>
          <p:cNvPr id="248" name="Google Shape;248;p32"/>
          <p:cNvSpPr txBox="1"/>
          <p:nvPr/>
        </p:nvSpPr>
        <p:spPr>
          <a:xfrm>
            <a:off x="370750" y="1313125"/>
            <a:ext cx="381600" cy="2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455</a:t>
            </a:r>
            <a:endParaRPr sz="800"/>
          </a:p>
        </p:txBody>
      </p:sp>
      <p:sp>
        <p:nvSpPr>
          <p:cNvPr id="249" name="Google Shape;249;p32"/>
          <p:cNvSpPr txBox="1"/>
          <p:nvPr/>
        </p:nvSpPr>
        <p:spPr>
          <a:xfrm>
            <a:off x="3727150" y="1313125"/>
            <a:ext cx="381600" cy="2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316</a:t>
            </a:r>
            <a:endParaRPr sz="800"/>
          </a:p>
        </p:txBody>
      </p:sp>
      <p:sp>
        <p:nvSpPr>
          <p:cNvPr id="250" name="Google Shape;250;p32"/>
          <p:cNvSpPr txBox="1"/>
          <p:nvPr/>
        </p:nvSpPr>
        <p:spPr>
          <a:xfrm>
            <a:off x="270500" y="2878225"/>
            <a:ext cx="381600" cy="2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445</a:t>
            </a:r>
            <a:endParaRPr sz="800"/>
          </a:p>
        </p:txBody>
      </p:sp>
      <p:sp>
        <p:nvSpPr>
          <p:cNvPr id="251" name="Google Shape;251;p32"/>
          <p:cNvSpPr txBox="1"/>
          <p:nvPr/>
        </p:nvSpPr>
        <p:spPr>
          <a:xfrm>
            <a:off x="3754850" y="2853025"/>
            <a:ext cx="381600" cy="2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317</a:t>
            </a:r>
            <a:endParaRPr sz="800"/>
          </a:p>
        </p:txBody>
      </p:sp>
      <p:sp>
        <p:nvSpPr>
          <p:cNvPr id="252" name="Google Shape;252;p32"/>
          <p:cNvSpPr txBox="1"/>
          <p:nvPr/>
        </p:nvSpPr>
        <p:spPr>
          <a:xfrm>
            <a:off x="4543100" y="3024898"/>
            <a:ext cx="4448400" cy="19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Summary:</a:t>
            </a:r>
            <a:endParaRPr b="1"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engagement metrics for display ads have increased in July. Though impressions and clicks have both dropped, CTR showed notable increases across 2 of the campaigns, with CTR overall for these campaigns remaining high in terms of typical display benchmarks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The top performing creative all have engaging design with clear contrast CTA buttons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It will prove useful to continue this trend with all future creative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All of the top performing creative were part of the General display campaigns. The remarketing still performed well, but the top 8 clicked pieces of creative were part of the General campaign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53" name="Google Shape;253;p32"/>
          <p:cNvCxnSpPr/>
          <p:nvPr/>
        </p:nvCxnSpPr>
        <p:spPr>
          <a:xfrm flipH="1">
            <a:off x="3974500" y="3979725"/>
            <a:ext cx="818700" cy="803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4" name="Google Shape;254;p32"/>
          <p:cNvCxnSpPr/>
          <p:nvPr/>
        </p:nvCxnSpPr>
        <p:spPr>
          <a:xfrm rot="10800000">
            <a:off x="3979550" y="2701375"/>
            <a:ext cx="818700" cy="1187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5" name="Google Shape;255;p32"/>
          <p:cNvSpPr/>
          <p:nvPr/>
        </p:nvSpPr>
        <p:spPr>
          <a:xfrm>
            <a:off x="7607450" y="1684875"/>
            <a:ext cx="381600" cy="11088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3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AI Performance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262" name="Google Shape;262;p33"/>
          <p:cNvSpPr txBox="1"/>
          <p:nvPr/>
        </p:nvSpPr>
        <p:spPr>
          <a:xfrm>
            <a:off x="77271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63" name="Google Shape;263;p33" title="Screenshot 2025-08-08 at 8.23.22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275" y="1071050"/>
            <a:ext cx="7416730" cy="395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4"/>
          <p:cNvSpPr/>
          <p:nvPr/>
        </p:nvSpPr>
        <p:spPr>
          <a:xfrm>
            <a:off x="-3750" y="-7800"/>
            <a:ext cx="9151500" cy="8409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4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 July Overview (YoY Comparison)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384400" y="1317475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Website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71" name="Google Shape;271;p34"/>
          <p:cNvCxnSpPr/>
          <p:nvPr/>
        </p:nvCxnSpPr>
        <p:spPr>
          <a:xfrm>
            <a:off x="384400" y="2066025"/>
            <a:ext cx="81882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34"/>
          <p:cNvCxnSpPr/>
          <p:nvPr/>
        </p:nvCxnSpPr>
        <p:spPr>
          <a:xfrm>
            <a:off x="384400" y="3257200"/>
            <a:ext cx="81882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34"/>
          <p:cNvSpPr txBox="1"/>
          <p:nvPr/>
        </p:nvSpPr>
        <p:spPr>
          <a:xfrm>
            <a:off x="384400" y="2369100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Ads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330625" y="4576175"/>
            <a:ext cx="492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In May 2024, display ads generated 474,590 total impressions. In 2025, display ads garnered 144,818 total impressions, resulting in a sharp decrease YoY.</a:t>
            </a:r>
            <a:endParaRPr sz="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75" name="Google Shape;27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125" y="4704207"/>
            <a:ext cx="134275" cy="1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4"/>
          <p:cNvSpPr txBox="1"/>
          <p:nvPr/>
        </p:nvSpPr>
        <p:spPr>
          <a:xfrm>
            <a:off x="7706950" y="2433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77" name="Google Shape;277;p34" title="Screenshot 2025-08-05 at 10.17.3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9071" y="868875"/>
            <a:ext cx="2770889" cy="11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4" title="Screenshot 2025-08-05 at 10.18.13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9950" y="879862"/>
            <a:ext cx="2347017" cy="112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4" title="Screenshot 2025-08-05 at 10.18.44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69850" y="868875"/>
            <a:ext cx="1407532" cy="11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4" title="Screenshot 2025-08-05 at 10.19.36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0050" y="2226100"/>
            <a:ext cx="7672551" cy="8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4" title="Screenshot 2025-08-05 at 10.20.21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0645" y="3417275"/>
            <a:ext cx="4142541" cy="9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4"/>
          <p:cNvSpPr txBox="1"/>
          <p:nvPr/>
        </p:nvSpPr>
        <p:spPr>
          <a:xfrm>
            <a:off x="384400" y="3333738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Organic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83" name="Google Shape;283;p34" title="Screenshot 2025-08-05 at 10.21.12 A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74175" y="3453010"/>
            <a:ext cx="3098425" cy="1449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5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PBL: Mid-Year Ads Performance Summary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7183025" y="274500"/>
            <a:ext cx="17382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January 1 - June 30,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aphicFrame>
        <p:nvGraphicFramePr>
          <p:cNvPr id="291" name="Google Shape;291;p35"/>
          <p:cNvGraphicFramePr/>
          <p:nvPr/>
        </p:nvGraphicFramePr>
        <p:xfrm>
          <a:off x="216875" y="109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{B6C05A2E-E531-494B-8D2C-183549C4B86F}</a:tableStyleId>
              </a:tblPr>
              <a:tblGrid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Day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Clicks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Impressions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Cost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Conversions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CTR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CPC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CPA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Sessions/$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January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12,935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98,219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$15,865.51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42.81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13.17%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$1.58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$142.47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1.23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February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11,004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83,168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$14,177.28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37.24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13.23%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$1.90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$144.83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1.29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March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13,293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97,728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$20,317.49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62.48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13.60%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$1.93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$161.64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1.53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April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13,720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102,902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$21,941.13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79.22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13.33%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$2.08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$198.86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1.60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14,491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136,887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$25,122.37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59.59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10.59%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$2.49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$237.00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1.73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June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16,400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183,529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$25,461.27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60.27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8.94%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$2.70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$261.26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1.55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2" name="Google Shape;292;p35"/>
          <p:cNvSpPr txBox="1"/>
          <p:nvPr/>
        </p:nvSpPr>
        <p:spPr>
          <a:xfrm>
            <a:off x="216875" y="2716900"/>
            <a:ext cx="8572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Impressions and Clicks: </a:t>
            </a:r>
            <a:r>
              <a:rPr lang="en" sz="1100"/>
              <a:t>Increases in clicks and impressions directly correlate with seasonal budget increases. Notably, impressions surged dramatically between April (102,902) and June (183,529), reflecting higher budgets but also potentially broader exposure.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Cost &amp; CPC: </a:t>
            </a:r>
            <a:r>
              <a:rPr lang="en" sz="1100"/>
              <a:t>CPC rose steadily ($1.58 in January → $2.70 in June), indicating </a:t>
            </a:r>
            <a:r>
              <a:rPr b="1" i="1" lang="en" sz="1100">
                <a:solidFill>
                  <a:srgbClr val="073763"/>
                </a:solidFill>
              </a:rPr>
              <a:t>increased competition</a:t>
            </a:r>
            <a:r>
              <a:rPr lang="en" sz="1100"/>
              <a:t> and reduced efficiency as spend scaled up.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Click-Through Rate (CTR): </a:t>
            </a:r>
            <a:r>
              <a:rPr lang="en" sz="1100"/>
              <a:t>CTR gradually declined from a high of around 13% (Jan-April) to 8.94% in June. </a:t>
            </a:r>
            <a:r>
              <a:rPr b="1" i="1" lang="en" sz="1100">
                <a:solidFill>
                  <a:srgbClr val="1C4587"/>
                </a:solidFill>
              </a:rPr>
              <a:t>Lifestyle &amp; Display</a:t>
            </a:r>
            <a:r>
              <a:rPr b="1" i="1" lang="en" sz="1100">
                <a:solidFill>
                  <a:srgbClr val="0C343D"/>
                </a:solidFill>
              </a:rPr>
              <a:t> </a:t>
            </a:r>
            <a:r>
              <a:rPr b="1" i="1" lang="en" sz="1100">
                <a:solidFill>
                  <a:srgbClr val="1C4587"/>
                </a:solidFill>
              </a:rPr>
              <a:t>campaigns</a:t>
            </a:r>
            <a:r>
              <a:rPr lang="en" sz="1100"/>
              <a:t> the primary culprits here.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b="1" lang="en" sz="1100"/>
              <a:t>Conversions &amp; CPA: </a:t>
            </a:r>
            <a:r>
              <a:rPr lang="en" sz="1100"/>
              <a:t>Conversions </a:t>
            </a:r>
            <a:r>
              <a:rPr b="1" i="1" lang="en" sz="1100">
                <a:solidFill>
                  <a:srgbClr val="1C4587"/>
                </a:solidFill>
              </a:rPr>
              <a:t>peaked sharply in April (79.22) but did not maintain momentum</a:t>
            </a:r>
            <a:r>
              <a:rPr lang="en" sz="1100"/>
              <a:t> despite ongoing budget increases. CPA rose significantly from January ($142.47) to June ($261.26), signaling diminishing conversion returns despite higher investment.</a:t>
            </a:r>
            <a:endParaRPr b="1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6"/>
          <p:cNvSpPr/>
          <p:nvPr/>
        </p:nvSpPr>
        <p:spPr>
          <a:xfrm>
            <a:off x="765550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6"/>
          <p:cNvSpPr/>
          <p:nvPr/>
        </p:nvSpPr>
        <p:spPr>
          <a:xfrm>
            <a:off x="4749175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6"/>
          <p:cNvSpPr txBox="1"/>
          <p:nvPr/>
        </p:nvSpPr>
        <p:spPr>
          <a:xfrm>
            <a:off x="983675" y="1229400"/>
            <a:ext cx="3146700" cy="26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Client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0" name="Google Shape;300;p36"/>
          <p:cNvSpPr txBox="1"/>
          <p:nvPr/>
        </p:nvSpPr>
        <p:spPr>
          <a:xfrm>
            <a:off x="4936075" y="1159075"/>
            <a:ext cx="3240300" cy="3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PHI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roxima Nova"/>
              <a:buChar char="●"/>
            </a:pPr>
            <a:r>
              <a:rPr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Create report audit for CIDs, UTMS, phone numbers, &amp; URLs</a:t>
            </a:r>
            <a:endParaRPr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1" name="Google Shape;301;p36"/>
          <p:cNvSpPr txBox="1"/>
          <p:nvPr/>
        </p:nvSpPr>
        <p:spPr>
          <a:xfrm>
            <a:off x="359525" y="1997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PBL Action Items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7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7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Kiawah Island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08" name="Google Shape;308;p3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July</a:t>
            </a: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Report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"/>
          <p:cNvSpPr/>
          <p:nvPr/>
        </p:nvSpPr>
        <p:spPr>
          <a:xfrm>
            <a:off x="457043" y="22065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4" name="Google Shape;314;p38" title="Screenshot 2025-08-08 at 6.26.57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975" y="2968150"/>
            <a:ext cx="3686799" cy="2176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8" title="Screenshot 2025-08-08 at 6.25.3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325" y="3087475"/>
            <a:ext cx="3686812" cy="2038404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8"/>
          <p:cNvSpPr/>
          <p:nvPr/>
        </p:nvSpPr>
        <p:spPr>
          <a:xfrm>
            <a:off x="457030" y="11593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8"/>
          <p:cNvSpPr txBox="1"/>
          <p:nvPr/>
        </p:nvSpPr>
        <p:spPr>
          <a:xfrm>
            <a:off x="457180" y="12154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18" name="Google Shape;318;p38"/>
          <p:cNvSpPr txBox="1"/>
          <p:nvPr/>
        </p:nvSpPr>
        <p:spPr>
          <a:xfrm>
            <a:off x="457180" y="15441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154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19" name="Google Shape;319;p38"/>
          <p:cNvSpPr txBox="1"/>
          <p:nvPr/>
        </p:nvSpPr>
        <p:spPr>
          <a:xfrm>
            <a:off x="457180" y="17804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80  </a:t>
            </a:r>
            <a:r>
              <a:rPr b="1" lang="en" sz="900">
                <a:solidFill>
                  <a:srgbClr val="93C47D"/>
                </a:solidFill>
              </a:rPr>
              <a:t>⬆ 92%</a:t>
            </a:r>
            <a:endParaRPr b="1" sz="2300">
              <a:solidFill>
                <a:srgbClr val="EA9999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320" name="Google Shape;320;p38"/>
          <p:cNvSpPr txBox="1"/>
          <p:nvPr/>
        </p:nvSpPr>
        <p:spPr>
          <a:xfrm>
            <a:off x="412576" y="816000"/>
            <a:ext cx="33795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Digital-only [Paid/SEO] Leads: Previous Month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21" name="Google Shape;321;p38"/>
          <p:cNvSpPr/>
          <p:nvPr/>
        </p:nvSpPr>
        <p:spPr>
          <a:xfrm>
            <a:off x="6154305" y="1162108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8"/>
          <p:cNvSpPr txBox="1"/>
          <p:nvPr/>
        </p:nvSpPr>
        <p:spPr>
          <a:xfrm>
            <a:off x="6154603" y="1218283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23" name="Google Shape;323;p38"/>
          <p:cNvSpPr txBox="1"/>
          <p:nvPr/>
        </p:nvSpPr>
        <p:spPr>
          <a:xfrm>
            <a:off x="6154603" y="1546965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$18,315,170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324" name="Google Shape;324;p38"/>
          <p:cNvSpPr txBox="1"/>
          <p:nvPr/>
        </p:nvSpPr>
        <p:spPr>
          <a:xfrm>
            <a:off x="6154603" y="1783257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$7,230,000 </a:t>
            </a:r>
            <a:r>
              <a:rPr b="1" lang="en" sz="900">
                <a:solidFill>
                  <a:srgbClr val="93C47D"/>
                </a:solidFill>
              </a:rPr>
              <a:t>⬆ 153%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r>
              <a:rPr b="1" lang="en" sz="900">
                <a:solidFill>
                  <a:srgbClr val="93C47D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25" name="Google Shape;325;p38"/>
          <p:cNvSpPr/>
          <p:nvPr/>
        </p:nvSpPr>
        <p:spPr>
          <a:xfrm>
            <a:off x="1587918" y="11596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8"/>
          <p:cNvSpPr txBox="1"/>
          <p:nvPr/>
        </p:nvSpPr>
        <p:spPr>
          <a:xfrm>
            <a:off x="1588068" y="12158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Phone/Email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27" name="Google Shape;327;p38"/>
          <p:cNvSpPr txBox="1"/>
          <p:nvPr/>
        </p:nvSpPr>
        <p:spPr>
          <a:xfrm>
            <a:off x="1588068" y="15444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33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28" name="Google Shape;328;p38"/>
          <p:cNvSpPr txBox="1"/>
          <p:nvPr/>
        </p:nvSpPr>
        <p:spPr>
          <a:xfrm>
            <a:off x="1588068" y="178077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14  </a:t>
            </a:r>
            <a:r>
              <a:rPr b="1" lang="en" sz="900">
                <a:solidFill>
                  <a:srgbClr val="93C47D"/>
                </a:solidFill>
              </a:rPr>
              <a:t>⬆ 136%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329" name="Google Shape;329;p38"/>
          <p:cNvSpPr/>
          <p:nvPr/>
        </p:nvSpPr>
        <p:spPr>
          <a:xfrm>
            <a:off x="2718968" y="11593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8"/>
          <p:cNvSpPr txBox="1"/>
          <p:nvPr/>
        </p:nvSpPr>
        <p:spPr>
          <a:xfrm>
            <a:off x="2719118" y="12154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31" name="Google Shape;331;p38"/>
          <p:cNvSpPr txBox="1"/>
          <p:nvPr/>
        </p:nvSpPr>
        <p:spPr>
          <a:xfrm>
            <a:off x="2719118" y="15441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119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32" name="Google Shape;332;p38"/>
          <p:cNvSpPr txBox="1"/>
          <p:nvPr/>
        </p:nvSpPr>
        <p:spPr>
          <a:xfrm>
            <a:off x="2719118" y="17804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66  </a:t>
            </a:r>
            <a:r>
              <a:rPr b="1" lang="en" sz="900">
                <a:solidFill>
                  <a:srgbClr val="93C47D"/>
                </a:solidFill>
              </a:rPr>
              <a:t>⬆ 80%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333" name="Google Shape;333;p38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8"/>
          <p:cNvSpPr/>
          <p:nvPr/>
        </p:nvSpPr>
        <p:spPr>
          <a:xfrm>
            <a:off x="3859218" y="116225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8"/>
          <p:cNvSpPr txBox="1"/>
          <p:nvPr/>
        </p:nvSpPr>
        <p:spPr>
          <a:xfrm>
            <a:off x="3859368" y="121842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36" name="Google Shape;336;p38"/>
          <p:cNvSpPr txBox="1"/>
          <p:nvPr/>
        </p:nvSpPr>
        <p:spPr>
          <a:xfrm>
            <a:off x="3859368" y="154711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37" name="Google Shape;337;p38"/>
          <p:cNvSpPr txBox="1"/>
          <p:nvPr/>
        </p:nvSpPr>
        <p:spPr>
          <a:xfrm>
            <a:off x="3859368" y="178340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38" name="Google Shape;338;p38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 Sales Activity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39" name="Google Shape;339;p38"/>
          <p:cNvSpPr txBox="1"/>
          <p:nvPr/>
        </p:nvSpPr>
        <p:spPr>
          <a:xfrm>
            <a:off x="4960705" y="3591754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2024</a:t>
            </a:r>
            <a:endParaRPr sz="900">
              <a:solidFill>
                <a:schemeClr val="dk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40" name="Google Shape;340;p38"/>
          <p:cNvSpPr txBox="1"/>
          <p:nvPr/>
        </p:nvSpPr>
        <p:spPr>
          <a:xfrm>
            <a:off x="412575" y="1978350"/>
            <a:ext cx="3815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Digital-only [Paid/SEO] Leads: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41" name="Google Shape;341;p38"/>
          <p:cNvSpPr txBox="1"/>
          <p:nvPr/>
        </p:nvSpPr>
        <p:spPr>
          <a:xfrm>
            <a:off x="457193" y="22626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42" name="Google Shape;342;p38"/>
          <p:cNvSpPr txBox="1"/>
          <p:nvPr/>
        </p:nvSpPr>
        <p:spPr>
          <a:xfrm>
            <a:off x="457193" y="25913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682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43" name="Google Shape;343;p38"/>
          <p:cNvSpPr txBox="1"/>
          <p:nvPr/>
        </p:nvSpPr>
        <p:spPr>
          <a:xfrm>
            <a:off x="1447793" y="28276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582  </a:t>
            </a:r>
            <a:r>
              <a:rPr b="1" lang="en" sz="900">
                <a:solidFill>
                  <a:srgbClr val="EA9999"/>
                </a:solidFill>
              </a:rPr>
              <a:t>⬇ 9%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344" name="Google Shape;344;p38"/>
          <p:cNvSpPr/>
          <p:nvPr/>
        </p:nvSpPr>
        <p:spPr>
          <a:xfrm>
            <a:off x="6154318" y="2209308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8"/>
          <p:cNvSpPr txBox="1"/>
          <p:nvPr/>
        </p:nvSpPr>
        <p:spPr>
          <a:xfrm>
            <a:off x="6154615" y="2265483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46" name="Google Shape;346;p38"/>
          <p:cNvSpPr txBox="1"/>
          <p:nvPr/>
        </p:nvSpPr>
        <p:spPr>
          <a:xfrm>
            <a:off x="6154615" y="2594165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$59,415,170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347" name="Google Shape;347;p38"/>
          <p:cNvSpPr txBox="1"/>
          <p:nvPr/>
        </p:nvSpPr>
        <p:spPr>
          <a:xfrm>
            <a:off x="6154615" y="2830457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$64,775,170 </a:t>
            </a:r>
            <a:r>
              <a:rPr b="1" lang="en" sz="900">
                <a:solidFill>
                  <a:srgbClr val="EA9999"/>
                </a:solidFill>
              </a:rPr>
              <a:t>⬇ 8%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48" name="Google Shape;348;p38"/>
          <p:cNvSpPr/>
          <p:nvPr/>
        </p:nvSpPr>
        <p:spPr>
          <a:xfrm>
            <a:off x="1587930" y="22068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8"/>
          <p:cNvSpPr txBox="1"/>
          <p:nvPr/>
        </p:nvSpPr>
        <p:spPr>
          <a:xfrm>
            <a:off x="1588080" y="22630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50" name="Google Shape;350;p38"/>
          <p:cNvSpPr txBox="1"/>
          <p:nvPr/>
        </p:nvSpPr>
        <p:spPr>
          <a:xfrm>
            <a:off x="1588080" y="25916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100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51" name="Google Shape;351;p38"/>
          <p:cNvSpPr txBox="1"/>
          <p:nvPr/>
        </p:nvSpPr>
        <p:spPr>
          <a:xfrm>
            <a:off x="2578680" y="282797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66  </a:t>
            </a:r>
            <a:r>
              <a:rPr b="1" lang="en" sz="900">
                <a:solidFill>
                  <a:srgbClr val="93C47D"/>
                </a:solidFill>
              </a:rPr>
              <a:t>⬆ -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352" name="Google Shape;352;p38"/>
          <p:cNvSpPr/>
          <p:nvPr/>
        </p:nvSpPr>
        <p:spPr>
          <a:xfrm>
            <a:off x="2718980" y="22065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8"/>
          <p:cNvSpPr txBox="1"/>
          <p:nvPr/>
        </p:nvSpPr>
        <p:spPr>
          <a:xfrm>
            <a:off x="2719130" y="22626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54" name="Google Shape;354;p38"/>
          <p:cNvSpPr txBox="1"/>
          <p:nvPr/>
        </p:nvSpPr>
        <p:spPr>
          <a:xfrm>
            <a:off x="2719130" y="25913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592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55" name="Google Shape;355;p38"/>
          <p:cNvSpPr txBox="1"/>
          <p:nvPr/>
        </p:nvSpPr>
        <p:spPr>
          <a:xfrm>
            <a:off x="3709730" y="28276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507  </a:t>
            </a:r>
            <a:r>
              <a:rPr b="1" lang="en" sz="900">
                <a:solidFill>
                  <a:srgbClr val="EA9999"/>
                </a:solidFill>
              </a:rPr>
              <a:t>⬇ 6%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356" name="Google Shape;356;p38"/>
          <p:cNvSpPr/>
          <p:nvPr/>
        </p:nvSpPr>
        <p:spPr>
          <a:xfrm>
            <a:off x="3859230" y="220945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8"/>
          <p:cNvSpPr txBox="1"/>
          <p:nvPr/>
        </p:nvSpPr>
        <p:spPr>
          <a:xfrm>
            <a:off x="3859380" y="226562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58" name="Google Shape;358;p38"/>
          <p:cNvSpPr txBox="1"/>
          <p:nvPr/>
        </p:nvSpPr>
        <p:spPr>
          <a:xfrm>
            <a:off x="3859380" y="259431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3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59" name="Google Shape;359;p38"/>
          <p:cNvSpPr txBox="1"/>
          <p:nvPr/>
        </p:nvSpPr>
        <p:spPr>
          <a:xfrm>
            <a:off x="4849980" y="2799663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60" name="Google Shape;360;p38"/>
          <p:cNvSpPr txBox="1"/>
          <p:nvPr/>
        </p:nvSpPr>
        <p:spPr>
          <a:xfrm>
            <a:off x="634330" y="3591754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Previous Month</a:t>
            </a:r>
            <a:endParaRPr sz="900">
              <a:solidFill>
                <a:schemeClr val="dk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61" name="Google Shape;361;p38"/>
          <p:cNvSpPr txBox="1"/>
          <p:nvPr/>
        </p:nvSpPr>
        <p:spPr>
          <a:xfrm>
            <a:off x="536400" y="3224216"/>
            <a:ext cx="2553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Digital Leads by Channel</a:t>
            </a:r>
            <a:endParaRPr b="1" sz="12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2" name="Google Shape;362;p38"/>
          <p:cNvSpPr/>
          <p:nvPr/>
        </p:nvSpPr>
        <p:spPr>
          <a:xfrm>
            <a:off x="1799275" y="3763104"/>
            <a:ext cx="197700" cy="191400"/>
          </a:xfrm>
          <a:prstGeom prst="ellipse">
            <a:avLst/>
          </a:prstGeom>
          <a:noFill/>
          <a:ln cap="flat" cmpd="sng" w="1905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8"/>
          <p:cNvSpPr txBox="1"/>
          <p:nvPr/>
        </p:nvSpPr>
        <p:spPr>
          <a:xfrm>
            <a:off x="7706950" y="2433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4" name="Google Shape;364;p38"/>
          <p:cNvSpPr/>
          <p:nvPr/>
        </p:nvSpPr>
        <p:spPr>
          <a:xfrm>
            <a:off x="1799275" y="4220304"/>
            <a:ext cx="197700" cy="191400"/>
          </a:xfrm>
          <a:prstGeom prst="ellipse">
            <a:avLst/>
          </a:prstGeom>
          <a:noFill/>
          <a:ln cap="flat" cmpd="sng" w="1905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8"/>
          <p:cNvSpPr/>
          <p:nvPr/>
        </p:nvSpPr>
        <p:spPr>
          <a:xfrm>
            <a:off x="5008412" y="1158727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8"/>
          <p:cNvSpPr txBox="1"/>
          <p:nvPr/>
        </p:nvSpPr>
        <p:spPr>
          <a:xfrm>
            <a:off x="5008562" y="1214902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67" name="Google Shape;367;p38"/>
          <p:cNvSpPr txBox="1"/>
          <p:nvPr/>
        </p:nvSpPr>
        <p:spPr>
          <a:xfrm>
            <a:off x="5008562" y="154358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4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68" name="Google Shape;368;p38"/>
          <p:cNvSpPr txBox="1"/>
          <p:nvPr/>
        </p:nvSpPr>
        <p:spPr>
          <a:xfrm>
            <a:off x="5008699" y="1775674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5 </a:t>
            </a:r>
            <a:r>
              <a:rPr b="1" lang="en" sz="900">
                <a:solidFill>
                  <a:srgbClr val="EA9999"/>
                </a:solidFill>
              </a:rPr>
              <a:t>-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69" name="Google Shape;369;p38"/>
          <p:cNvSpPr/>
          <p:nvPr/>
        </p:nvSpPr>
        <p:spPr>
          <a:xfrm>
            <a:off x="5008412" y="220461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8"/>
          <p:cNvSpPr txBox="1"/>
          <p:nvPr/>
        </p:nvSpPr>
        <p:spPr>
          <a:xfrm>
            <a:off x="5008562" y="226079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371" name="Google Shape;371;p38"/>
          <p:cNvSpPr txBox="1"/>
          <p:nvPr/>
        </p:nvSpPr>
        <p:spPr>
          <a:xfrm>
            <a:off x="5008562" y="258947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372" name="Google Shape;372;p38"/>
          <p:cNvSpPr txBox="1"/>
          <p:nvPr/>
        </p:nvSpPr>
        <p:spPr>
          <a:xfrm>
            <a:off x="5008699" y="282156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19 </a:t>
            </a:r>
            <a:r>
              <a:rPr b="1" lang="en" sz="900">
                <a:solidFill>
                  <a:srgbClr val="EA9999"/>
                </a:solidFill>
              </a:rPr>
              <a:t>-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373" name="Google Shape;373;p38"/>
          <p:cNvSpPr txBox="1"/>
          <p:nvPr/>
        </p:nvSpPr>
        <p:spPr>
          <a:xfrm>
            <a:off x="457180" y="2824043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662  </a:t>
            </a:r>
            <a:r>
              <a:rPr b="1" lang="en" sz="900">
                <a:solidFill>
                  <a:srgbClr val="93C47D"/>
                </a:solidFill>
              </a:rPr>
              <a:t>⬆ 30%</a:t>
            </a:r>
            <a:endParaRPr b="1" sz="2300">
              <a:solidFill>
                <a:srgbClr val="EA9999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374" name="Google Shape;374;p38"/>
          <p:cNvSpPr txBox="1"/>
          <p:nvPr/>
        </p:nvSpPr>
        <p:spPr>
          <a:xfrm>
            <a:off x="1588168" y="2839195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83  </a:t>
            </a:r>
            <a:r>
              <a:rPr b="1" lang="en" sz="900">
                <a:solidFill>
                  <a:srgbClr val="93C47D"/>
                </a:solidFill>
              </a:rPr>
              <a:t>⬆ 30%</a:t>
            </a:r>
            <a:endParaRPr b="1" sz="2300">
              <a:solidFill>
                <a:srgbClr val="EA9999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375" name="Google Shape;375;p38"/>
          <p:cNvSpPr txBox="1"/>
          <p:nvPr/>
        </p:nvSpPr>
        <p:spPr>
          <a:xfrm>
            <a:off x="2743180" y="283177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572  </a:t>
            </a:r>
            <a:r>
              <a:rPr b="1" lang="en" sz="900">
                <a:solidFill>
                  <a:srgbClr val="93C47D"/>
                </a:solidFill>
              </a:rPr>
              <a:t>⬆ 30%</a:t>
            </a:r>
            <a:endParaRPr b="1" sz="2300">
              <a:solidFill>
                <a:srgbClr val="EA9999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376" name="Google Shape;376;p38"/>
          <p:cNvSpPr txBox="1"/>
          <p:nvPr/>
        </p:nvSpPr>
        <p:spPr>
          <a:xfrm>
            <a:off x="3863693" y="284775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  </a:t>
            </a:r>
            <a:r>
              <a:rPr b="1" lang="en" sz="900">
                <a:solidFill>
                  <a:srgbClr val="93C47D"/>
                </a:solidFill>
              </a:rPr>
              <a:t>-</a:t>
            </a:r>
            <a:endParaRPr b="1" sz="2300">
              <a:solidFill>
                <a:srgbClr val="EA9999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9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9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 Digitally-driven Leads &amp; Sales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83" name="Google Shape;383;p39"/>
          <p:cNvSpPr txBox="1"/>
          <p:nvPr/>
        </p:nvSpPr>
        <p:spPr>
          <a:xfrm>
            <a:off x="7706950" y="2433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84" name="Google Shape;384;p39" title="Screenshot 2025-08-08 at 7.02.0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342498"/>
            <a:ext cx="8839202" cy="1292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9" title="Screenshot 2025-08-08 at 7.05.4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350" y="1009150"/>
            <a:ext cx="7872654" cy="214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0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0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KIRE: Monthly Ads Performance Summary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392" name="Google Shape;392;p40"/>
          <p:cNvSpPr txBox="1"/>
          <p:nvPr/>
        </p:nvSpPr>
        <p:spPr>
          <a:xfrm>
            <a:off x="7183025" y="274500"/>
            <a:ext cx="17382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January 1 - June 30,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aphicFrame>
        <p:nvGraphicFramePr>
          <p:cNvPr id="393" name="Google Shape;393;p40"/>
          <p:cNvGraphicFramePr/>
          <p:nvPr/>
        </p:nvGraphicFramePr>
        <p:xfrm>
          <a:off x="216875" y="109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{B6C05A2E-E531-494B-8D2C-183549C4B86F}</a:tableStyleId>
              </a:tblPr>
              <a:tblGrid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Day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Clicks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Impressions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Cost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Conversions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CTR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CPC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CPA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Sessions/$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January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3,546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33,537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$7,778.59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75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10.57%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$1.63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$99.07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2.19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February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4,241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38,715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$9,649.47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10.95%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$1.85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$136.40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2.28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March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5,990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48,035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$13,033.90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12.47%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$1.81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$135.25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2.18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April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4,844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48,085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$14,833.76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121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10.07%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$1.67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$121.85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3.06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6,468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97,346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$16,411.23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156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6.64%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$1.53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$104.17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2.54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6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June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7,182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106,134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$16,481.52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178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6.77%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$1.42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$96.71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2.29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4" name="Google Shape;394;p40"/>
          <p:cNvSpPr txBox="1"/>
          <p:nvPr/>
        </p:nvSpPr>
        <p:spPr>
          <a:xfrm>
            <a:off x="216875" y="2649900"/>
            <a:ext cx="8572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Impressions and Clicks: </a:t>
            </a:r>
            <a:r>
              <a:rPr lang="en" sz="1100"/>
              <a:t>Steadily increased month-over-month, aligning closely with the seasonal increase in ad spend. From January (3,546 clicks, 33,537 impressions, $7.8k spend) to June (7,182 clicks, 106,134 impressions, $16.5k spend), the </a:t>
            </a:r>
            <a:r>
              <a:rPr b="1" i="1" lang="en" sz="1100">
                <a:solidFill>
                  <a:srgbClr val="1C4587"/>
                </a:solidFill>
              </a:rPr>
              <a:t>growth in impressions significantly outpaced clicks</a:t>
            </a:r>
            <a:r>
              <a:rPr lang="en" sz="1100"/>
              <a:t>, notably in May and June, indicating broader reach with slightly diminishing returns on incremental spend. 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Cost &amp; CPC: </a:t>
            </a:r>
            <a:r>
              <a:rPr lang="en" sz="1100"/>
              <a:t>While costs increased seasonally, </a:t>
            </a:r>
            <a:r>
              <a:rPr b="1" i="1" lang="en" sz="1100">
                <a:solidFill>
                  <a:srgbClr val="1C4587"/>
                </a:solidFill>
              </a:rPr>
              <a:t>CPC notably decreased</a:t>
            </a:r>
            <a:r>
              <a:rPr lang="en" sz="1100"/>
              <a:t> ($1.85 in February → $1.42 in June).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Click-Through Rate (CTR): </a:t>
            </a:r>
            <a:r>
              <a:rPr lang="en" sz="1100"/>
              <a:t>CTR peaked in March (12.47%) before dropping to 6.64% in May and stabilizing in June (6.77%). The decline in CTR aligns with sharply increased impressions, suggesting a broader but potentially less engaged audience.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100"/>
              <a:t>Cost Per Acquisition (CPA): </a:t>
            </a:r>
            <a:r>
              <a:rPr lang="en" sz="1100"/>
              <a:t>Conversions consistently rose with spend, reaching a peak of 178 in June. Importantly, </a:t>
            </a:r>
            <a:r>
              <a:rPr b="1" i="1" lang="en" sz="1100">
                <a:solidFill>
                  <a:srgbClr val="1C4587"/>
                </a:solidFill>
              </a:rPr>
              <a:t>CPA improved month-over-month</a:t>
            </a:r>
            <a:r>
              <a:rPr lang="en" sz="1100"/>
              <a:t> since February ($136.40) through June ($96.71).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1"/>
          <p:cNvSpPr/>
          <p:nvPr/>
        </p:nvSpPr>
        <p:spPr>
          <a:xfrm>
            <a:off x="0" y="0"/>
            <a:ext cx="91515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1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July Overview 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(YoY Comparison)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01" name="Google Shape;401;p41"/>
          <p:cNvSpPr txBox="1"/>
          <p:nvPr/>
        </p:nvSpPr>
        <p:spPr>
          <a:xfrm>
            <a:off x="384400" y="1317475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Website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402" name="Google Shape;402;p41"/>
          <p:cNvCxnSpPr/>
          <p:nvPr/>
        </p:nvCxnSpPr>
        <p:spPr>
          <a:xfrm>
            <a:off x="384400" y="2066025"/>
            <a:ext cx="81882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41"/>
          <p:cNvCxnSpPr/>
          <p:nvPr/>
        </p:nvCxnSpPr>
        <p:spPr>
          <a:xfrm>
            <a:off x="384400" y="3257200"/>
            <a:ext cx="81882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4" name="Google Shape;404;p41"/>
          <p:cNvSpPr txBox="1"/>
          <p:nvPr/>
        </p:nvSpPr>
        <p:spPr>
          <a:xfrm>
            <a:off x="384400" y="2369100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Ads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5" name="Google Shape;405;p41"/>
          <p:cNvSpPr/>
          <p:nvPr/>
        </p:nvSpPr>
        <p:spPr>
          <a:xfrm>
            <a:off x="4259575" y="2185025"/>
            <a:ext cx="1038300" cy="94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1"/>
          <p:cNvSpPr txBox="1"/>
          <p:nvPr/>
        </p:nvSpPr>
        <p:spPr>
          <a:xfrm>
            <a:off x="77271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07" name="Google Shape;407;p41" title="Screenshot 2025-08-05 at 10.34.1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0307" y="956096"/>
            <a:ext cx="2382975" cy="104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1" title="Screenshot 2025-08-05 at 10.34.4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9570" y="956095"/>
            <a:ext cx="2034022" cy="10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1" title="Screenshot 2025-08-05 at 10.35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5450" y="956088"/>
            <a:ext cx="1226952" cy="10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1" title="Screenshot 2025-08-05 at 10.36.15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2651" y="2194950"/>
            <a:ext cx="7592136" cy="86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1" title="Screenshot 2025-08-05 at 10.37.02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4951" y="3581400"/>
            <a:ext cx="3940125" cy="864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1"/>
          <p:cNvSpPr txBox="1"/>
          <p:nvPr/>
        </p:nvSpPr>
        <p:spPr>
          <a:xfrm>
            <a:off x="406488" y="3420713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Organic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3" name="Google Shape;413;p41" title="Screenshot 2025-08-05 at 10.38.02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3952" y="3387375"/>
            <a:ext cx="3328649" cy="15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2"/>
          <p:cNvSpPr/>
          <p:nvPr/>
        </p:nvSpPr>
        <p:spPr>
          <a:xfrm>
            <a:off x="6020200" y="2663825"/>
            <a:ext cx="3131100" cy="24798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2"/>
          <p:cNvSpPr txBox="1"/>
          <p:nvPr/>
        </p:nvSpPr>
        <p:spPr>
          <a:xfrm>
            <a:off x="147360" y="30625"/>
            <a:ext cx="1990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Paid Overview</a:t>
            </a:r>
            <a:endParaRPr sz="1900">
              <a:solidFill>
                <a:srgbClr val="073763"/>
              </a:solidFill>
            </a:endParaRPr>
          </a:p>
        </p:txBody>
      </p:sp>
      <p:sp>
        <p:nvSpPr>
          <p:cNvPr id="420" name="Google Shape;420;p42"/>
          <p:cNvSpPr txBox="1"/>
          <p:nvPr/>
        </p:nvSpPr>
        <p:spPr>
          <a:xfrm>
            <a:off x="357466" y="4555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Clicks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421" name="Google Shape;421;p42"/>
          <p:cNvSpPr txBox="1"/>
          <p:nvPr/>
        </p:nvSpPr>
        <p:spPr>
          <a:xfrm>
            <a:off x="174950" y="728488"/>
            <a:ext cx="11100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7.34</a:t>
            </a:r>
            <a:r>
              <a:rPr b="1" lang="en" sz="2600">
                <a:solidFill>
                  <a:srgbClr val="073763"/>
                </a:solidFill>
              </a:rPr>
              <a:t>K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422" name="Google Shape;422;p42"/>
          <p:cNvSpPr txBox="1"/>
          <p:nvPr/>
        </p:nvSpPr>
        <p:spPr>
          <a:xfrm>
            <a:off x="147351" y="915100"/>
            <a:ext cx="11100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  </a:t>
            </a:r>
            <a:r>
              <a:rPr b="1" lang="en" sz="900">
                <a:solidFill>
                  <a:srgbClr val="93C47D"/>
                </a:solidFill>
              </a:rPr>
              <a:t>⬆1.63K</a:t>
            </a:r>
            <a:endParaRPr b="1" sz="900">
              <a:solidFill>
                <a:srgbClr val="93C47D"/>
              </a:solidFill>
            </a:endParaRPr>
          </a:p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423" name="Google Shape;423;p42"/>
          <p:cNvSpPr txBox="1"/>
          <p:nvPr/>
        </p:nvSpPr>
        <p:spPr>
          <a:xfrm>
            <a:off x="1691289" y="455528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Avg. CPC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424" name="Google Shape;424;p42"/>
          <p:cNvSpPr txBox="1"/>
          <p:nvPr/>
        </p:nvSpPr>
        <p:spPr>
          <a:xfrm>
            <a:off x="1537240" y="739321"/>
            <a:ext cx="11652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$2.24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425" name="Google Shape;425;p42"/>
          <p:cNvSpPr txBox="1"/>
          <p:nvPr/>
        </p:nvSpPr>
        <p:spPr>
          <a:xfrm>
            <a:off x="1538844" y="908008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0000"/>
                </a:solidFill>
              </a:rPr>
              <a:t>⬆0.16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00FF00"/>
              </a:solidFill>
            </a:endParaRPr>
          </a:p>
        </p:txBody>
      </p:sp>
      <p:sp>
        <p:nvSpPr>
          <p:cNvPr id="426" name="Google Shape;426;p42"/>
          <p:cNvSpPr txBox="1"/>
          <p:nvPr/>
        </p:nvSpPr>
        <p:spPr>
          <a:xfrm>
            <a:off x="3074535" y="4555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CTR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427" name="Google Shape;427;p42"/>
          <p:cNvSpPr txBox="1"/>
          <p:nvPr/>
        </p:nvSpPr>
        <p:spPr>
          <a:xfrm>
            <a:off x="2852850" y="751200"/>
            <a:ext cx="13998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7.26</a:t>
            </a:r>
            <a:r>
              <a:rPr b="1" lang="en" sz="2600">
                <a:solidFill>
                  <a:srgbClr val="073763"/>
                </a:solidFill>
              </a:rPr>
              <a:t>%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428" name="Google Shape;428;p42"/>
          <p:cNvSpPr txBox="1"/>
          <p:nvPr/>
        </p:nvSpPr>
        <p:spPr>
          <a:xfrm>
            <a:off x="2927120" y="9151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0000"/>
                </a:solidFill>
              </a:rPr>
              <a:t>  </a:t>
            </a:r>
            <a:r>
              <a:rPr b="1" lang="en" sz="900">
                <a:solidFill>
                  <a:srgbClr val="FF0000"/>
                </a:solidFill>
              </a:rPr>
              <a:t>⬇8.59</a:t>
            </a:r>
            <a:r>
              <a:rPr b="1" lang="en" sz="900">
                <a:solidFill>
                  <a:srgbClr val="FF0000"/>
                </a:solidFill>
              </a:rPr>
              <a:t>%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F0000"/>
              </a:solidFill>
            </a:endParaRPr>
          </a:p>
        </p:txBody>
      </p:sp>
      <p:sp>
        <p:nvSpPr>
          <p:cNvPr id="429" name="Google Shape;429;p42"/>
          <p:cNvSpPr txBox="1"/>
          <p:nvPr/>
        </p:nvSpPr>
        <p:spPr>
          <a:xfrm>
            <a:off x="4321881" y="476910"/>
            <a:ext cx="11652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Conversions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430" name="Google Shape;430;p42"/>
          <p:cNvSpPr txBox="1"/>
          <p:nvPr/>
        </p:nvSpPr>
        <p:spPr>
          <a:xfrm>
            <a:off x="4372000" y="752250"/>
            <a:ext cx="1165200" cy="2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</a:rPr>
              <a:t>182.99</a:t>
            </a:r>
            <a:endParaRPr b="1" sz="2500">
              <a:solidFill>
                <a:srgbClr val="073763"/>
              </a:solidFill>
            </a:endParaRPr>
          </a:p>
        </p:txBody>
      </p:sp>
      <p:sp>
        <p:nvSpPr>
          <p:cNvPr id="431" name="Google Shape;431;p42"/>
          <p:cNvSpPr txBox="1"/>
          <p:nvPr/>
        </p:nvSpPr>
        <p:spPr>
          <a:xfrm>
            <a:off x="4265053" y="9151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  </a:t>
            </a:r>
            <a:r>
              <a:rPr b="1" lang="en" sz="900">
                <a:solidFill>
                  <a:srgbClr val="93C47D"/>
                </a:solidFill>
              </a:rPr>
              <a:t>⬆111.10</a:t>
            </a:r>
            <a:endParaRPr sz="900">
              <a:solidFill>
                <a:schemeClr val="dk1"/>
              </a:solidFill>
            </a:endParaRPr>
          </a:p>
        </p:txBody>
      </p:sp>
      <p:cxnSp>
        <p:nvCxnSpPr>
          <p:cNvPr id="432" name="Google Shape;432;p42"/>
          <p:cNvCxnSpPr/>
          <p:nvPr/>
        </p:nvCxnSpPr>
        <p:spPr>
          <a:xfrm>
            <a:off x="303882" y="1089041"/>
            <a:ext cx="5021700" cy="720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3" name="Google Shape;433;p42"/>
          <p:cNvSpPr/>
          <p:nvPr/>
        </p:nvSpPr>
        <p:spPr>
          <a:xfrm>
            <a:off x="1421845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2"/>
          <p:cNvSpPr/>
          <p:nvPr/>
        </p:nvSpPr>
        <p:spPr>
          <a:xfrm>
            <a:off x="2808530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2"/>
          <p:cNvSpPr/>
          <p:nvPr/>
        </p:nvSpPr>
        <p:spPr>
          <a:xfrm>
            <a:off x="4284671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6" name="Google Shape;43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9175" y="1797657"/>
            <a:ext cx="134275" cy="1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2"/>
          <p:cNvSpPr txBox="1"/>
          <p:nvPr/>
        </p:nvSpPr>
        <p:spPr>
          <a:xfrm>
            <a:off x="110400" y="1046038"/>
            <a:ext cx="5820600" cy="14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 u="sng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Summary</a:t>
            </a:r>
            <a:r>
              <a:rPr b="1"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: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New Freshfields Real Estate Office campaign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 new campaign was created for the Freshfields Real Estate Office (targeting 1km around office) to try and drive additional traffic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The campaign has garnered 1 conversion in July (phone call), and we will continue to optimize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■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$1,000 will be given to start a Meta campaign to drive additional awareness 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Conversions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Display drove a large 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amount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of conversions this month (60/182.99), followed by the Broad Match campaign which drove 45.33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38" name="Google Shape;438;p42"/>
          <p:cNvSpPr txBox="1"/>
          <p:nvPr/>
        </p:nvSpPr>
        <p:spPr>
          <a:xfrm>
            <a:off x="110400" y="2529100"/>
            <a:ext cx="2293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Organic Overview</a:t>
            </a:r>
            <a:endParaRPr sz="1900">
              <a:solidFill>
                <a:srgbClr val="073763"/>
              </a:solidFill>
            </a:endParaRPr>
          </a:p>
        </p:txBody>
      </p:sp>
      <p:sp>
        <p:nvSpPr>
          <p:cNvPr id="439" name="Google Shape;439;p42"/>
          <p:cNvSpPr/>
          <p:nvPr/>
        </p:nvSpPr>
        <p:spPr>
          <a:xfrm>
            <a:off x="6030250" y="0"/>
            <a:ext cx="3131100" cy="2206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2"/>
          <p:cNvSpPr txBox="1"/>
          <p:nvPr/>
        </p:nvSpPr>
        <p:spPr>
          <a:xfrm>
            <a:off x="6288250" y="116825"/>
            <a:ext cx="2615100" cy="47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Key Takeaways:</a:t>
            </a:r>
            <a:b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roxima Nova"/>
              <a:buChar char="●"/>
            </a:pPr>
            <a:r>
              <a:rPr lang="en" sz="9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there were noticeable variations between metrics</a:t>
            </a:r>
            <a:endParaRPr sz="9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roxima Nova"/>
              <a:buChar char="●"/>
            </a:pPr>
            <a:r>
              <a:rPr lang="en" sz="9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Average CPC remained consistent</a:t>
            </a:r>
            <a:endParaRPr sz="9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roxima Nova"/>
              <a:buChar char="●"/>
            </a:pPr>
            <a:r>
              <a:rPr lang="en" sz="9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CTR saw a noticeable decrease - in July 2024 Kiawah ran exclusively high-intent search campaigns. In July 2025, </a:t>
            </a:r>
            <a:r>
              <a:rPr lang="en" sz="9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display</a:t>
            </a:r>
            <a:r>
              <a:rPr lang="en" sz="9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campaigns were introduced which accounts for the decrease</a:t>
            </a:r>
            <a:endParaRPr sz="9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roxima Nova"/>
              <a:buChar char="●"/>
            </a:pPr>
            <a:r>
              <a:rPr lang="en" sz="9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Conversions saw a large increase</a:t>
            </a:r>
            <a:endParaRPr sz="9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Key Takeaways:</a:t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all metrics are trending positively for organic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Impressions and </a:t>
            </a: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clicks</a:t>
            </a: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saw notable increases over the 3 month period, with average CTR remaining consistent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Average position continues to decrease significantly, signaling we’re moving in the right direction organically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1" name="Google Shape;441;p42"/>
          <p:cNvSpPr txBox="1"/>
          <p:nvPr/>
        </p:nvSpPr>
        <p:spPr>
          <a:xfrm>
            <a:off x="3631225" y="2604875"/>
            <a:ext cx="22938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Past 3 Months vs Previous 3 Months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2" name="Google Shape;442;p42"/>
          <p:cNvSpPr txBox="1"/>
          <p:nvPr/>
        </p:nvSpPr>
        <p:spPr>
          <a:xfrm>
            <a:off x="4737000" y="116825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3" name="Google Shape;443;p42" title="Screenshot 2025-08-05 at 11.00.5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1500" y="3067900"/>
            <a:ext cx="3735500" cy="78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2" title="Screenshot 2025-08-05 at 11.01.32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1499" y="3850741"/>
            <a:ext cx="3735500" cy="1165333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2"/>
          <p:cNvSpPr txBox="1"/>
          <p:nvPr/>
        </p:nvSpPr>
        <p:spPr>
          <a:xfrm>
            <a:off x="2058275" y="3850750"/>
            <a:ext cx="15129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Top Clicked Landing Pages</a:t>
            </a:r>
            <a:endParaRPr b="1" sz="8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6" name="Google Shape;44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325" y="908007"/>
            <a:ext cx="134275" cy="13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1075" y="1035970"/>
            <a:ext cx="134275" cy="13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3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3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 AI Overview Performance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54" name="Google Shape;454;p43"/>
          <p:cNvSpPr txBox="1"/>
          <p:nvPr/>
        </p:nvSpPr>
        <p:spPr>
          <a:xfrm>
            <a:off x="77271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55" name="Google Shape;455;p43" title="Screenshot 2025-08-08 at 7.21.07 AM.png"/>
          <p:cNvPicPr preferRelativeResize="0"/>
          <p:nvPr/>
        </p:nvPicPr>
        <p:blipFill rotWithShape="1">
          <a:blip r:embed="rId3">
            <a:alphaModFix/>
          </a:blip>
          <a:srcRect b="0" l="9978" r="38454" t="0"/>
          <a:stretch/>
        </p:blipFill>
        <p:spPr>
          <a:xfrm>
            <a:off x="173325" y="1210250"/>
            <a:ext cx="3379999" cy="26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3" title="Screenshot 2025-08-08 at 7.30.0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874" y="1210250"/>
            <a:ext cx="5270401" cy="3114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4"/>
          <p:cNvSpPr/>
          <p:nvPr/>
        </p:nvSpPr>
        <p:spPr>
          <a:xfrm>
            <a:off x="765550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4"/>
          <p:cNvSpPr/>
          <p:nvPr/>
        </p:nvSpPr>
        <p:spPr>
          <a:xfrm>
            <a:off x="4749175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4"/>
          <p:cNvSpPr txBox="1"/>
          <p:nvPr/>
        </p:nvSpPr>
        <p:spPr>
          <a:xfrm>
            <a:off x="983675" y="1229400"/>
            <a:ext cx="3146700" cy="26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Client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 updated QR codes linking to new listings in all artwork (make sure to coordinate on UTM parameters</a:t>
            </a:r>
            <a:endParaRPr b="1"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4" name="Google Shape;464;p44"/>
          <p:cNvSpPr txBox="1"/>
          <p:nvPr/>
        </p:nvSpPr>
        <p:spPr>
          <a:xfrm>
            <a:off x="4936075" y="1111525"/>
            <a:ext cx="3240300" cy="3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PHI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oxima Nova"/>
              <a:buChar char="●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Create report audit for CIDs, UTMS, phone numbers, &amp; URLs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5" name="Google Shape;465;p44"/>
          <p:cNvSpPr txBox="1"/>
          <p:nvPr/>
        </p:nvSpPr>
        <p:spPr>
          <a:xfrm>
            <a:off x="359525" y="1997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KIRE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Action Items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5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5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The Cliffs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472" name="Google Shape;472;p4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July</a:t>
            </a: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Report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46" title="Screenshot 2025-08-08 at 7.37.4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600" y="3083750"/>
            <a:ext cx="3605344" cy="203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6" title="Screenshot 2025-08-08 at 7.36.4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375" y="3216275"/>
            <a:ext cx="3534350" cy="190265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6"/>
          <p:cNvSpPr/>
          <p:nvPr/>
        </p:nvSpPr>
        <p:spPr>
          <a:xfrm>
            <a:off x="228430" y="11593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6"/>
          <p:cNvSpPr txBox="1"/>
          <p:nvPr/>
        </p:nvSpPr>
        <p:spPr>
          <a:xfrm>
            <a:off x="228580" y="12154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481" name="Google Shape;481;p46"/>
          <p:cNvSpPr txBox="1"/>
          <p:nvPr/>
        </p:nvSpPr>
        <p:spPr>
          <a:xfrm>
            <a:off x="228580" y="15441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216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482" name="Google Shape;482;p46"/>
          <p:cNvSpPr txBox="1"/>
          <p:nvPr/>
        </p:nvSpPr>
        <p:spPr>
          <a:xfrm>
            <a:off x="228580" y="17804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252  </a:t>
            </a:r>
            <a:r>
              <a:rPr b="1" lang="en" sz="900">
                <a:solidFill>
                  <a:srgbClr val="EA9999"/>
                </a:solidFill>
              </a:rPr>
              <a:t>⬇ 14%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483" name="Google Shape;483;p46"/>
          <p:cNvSpPr txBox="1"/>
          <p:nvPr/>
        </p:nvSpPr>
        <p:spPr>
          <a:xfrm>
            <a:off x="564976" y="816000"/>
            <a:ext cx="33795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Digital-only [Paid/SEO] Leads: Previous Month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484" name="Google Shape;484;p46"/>
          <p:cNvSpPr/>
          <p:nvPr/>
        </p:nvSpPr>
        <p:spPr>
          <a:xfrm>
            <a:off x="5919117" y="1169842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46"/>
          <p:cNvSpPr txBox="1"/>
          <p:nvPr/>
        </p:nvSpPr>
        <p:spPr>
          <a:xfrm>
            <a:off x="5919414" y="1226017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486" name="Google Shape;486;p46"/>
          <p:cNvSpPr txBox="1"/>
          <p:nvPr/>
        </p:nvSpPr>
        <p:spPr>
          <a:xfrm>
            <a:off x="5919414" y="1554699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$8,805,000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487" name="Google Shape;487;p46"/>
          <p:cNvSpPr txBox="1"/>
          <p:nvPr/>
        </p:nvSpPr>
        <p:spPr>
          <a:xfrm>
            <a:off x="5919414" y="1790991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$10,192,040 </a:t>
            </a:r>
            <a:r>
              <a:rPr b="1" lang="en" sz="900">
                <a:solidFill>
                  <a:srgbClr val="EA9999"/>
                </a:solidFill>
              </a:rPr>
              <a:t>⬇ 13%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488" name="Google Shape;488;p46"/>
          <p:cNvSpPr/>
          <p:nvPr/>
        </p:nvSpPr>
        <p:spPr>
          <a:xfrm>
            <a:off x="1359318" y="11596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6"/>
          <p:cNvSpPr txBox="1"/>
          <p:nvPr/>
        </p:nvSpPr>
        <p:spPr>
          <a:xfrm>
            <a:off x="1359468" y="12158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490" name="Google Shape;490;p46"/>
          <p:cNvSpPr txBox="1"/>
          <p:nvPr/>
        </p:nvSpPr>
        <p:spPr>
          <a:xfrm>
            <a:off x="1359468" y="15444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</a:rPr>
              <a:t>33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491" name="Google Shape;491;p46"/>
          <p:cNvSpPr txBox="1"/>
          <p:nvPr/>
        </p:nvSpPr>
        <p:spPr>
          <a:xfrm>
            <a:off x="1359468" y="178077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39  </a:t>
            </a:r>
            <a:r>
              <a:rPr b="1" lang="en" sz="900">
                <a:solidFill>
                  <a:srgbClr val="EA9999"/>
                </a:solidFill>
              </a:rPr>
              <a:t>⬇15%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492" name="Google Shape;492;p46"/>
          <p:cNvSpPr/>
          <p:nvPr/>
        </p:nvSpPr>
        <p:spPr>
          <a:xfrm>
            <a:off x="2490368" y="11593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46"/>
          <p:cNvSpPr txBox="1"/>
          <p:nvPr/>
        </p:nvSpPr>
        <p:spPr>
          <a:xfrm>
            <a:off x="2490518" y="12154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494" name="Google Shape;494;p46"/>
          <p:cNvSpPr txBox="1"/>
          <p:nvPr/>
        </p:nvSpPr>
        <p:spPr>
          <a:xfrm>
            <a:off x="2490518" y="15441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179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495" name="Google Shape;495;p46"/>
          <p:cNvSpPr txBox="1"/>
          <p:nvPr/>
        </p:nvSpPr>
        <p:spPr>
          <a:xfrm>
            <a:off x="2490518" y="17804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198  </a:t>
            </a:r>
            <a:r>
              <a:rPr b="1" lang="en" sz="900">
                <a:solidFill>
                  <a:srgbClr val="EA9999"/>
                </a:solidFill>
              </a:rPr>
              <a:t>⬇ 9%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496" name="Google Shape;496;p46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6"/>
          <p:cNvSpPr/>
          <p:nvPr/>
        </p:nvSpPr>
        <p:spPr>
          <a:xfrm>
            <a:off x="3630618" y="116225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46"/>
          <p:cNvSpPr txBox="1"/>
          <p:nvPr/>
        </p:nvSpPr>
        <p:spPr>
          <a:xfrm>
            <a:off x="3630768" y="121842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499" name="Google Shape;499;p46"/>
          <p:cNvSpPr txBox="1"/>
          <p:nvPr/>
        </p:nvSpPr>
        <p:spPr>
          <a:xfrm>
            <a:off x="3630768" y="154711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4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00" name="Google Shape;500;p46"/>
          <p:cNvSpPr txBox="1"/>
          <p:nvPr/>
        </p:nvSpPr>
        <p:spPr>
          <a:xfrm>
            <a:off x="3630768" y="178340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 </a:t>
            </a:r>
            <a:r>
              <a:rPr b="1" lang="en" sz="900">
                <a:solidFill>
                  <a:srgbClr val="93C47D"/>
                </a:solidFill>
              </a:rPr>
              <a:t>⬆100%</a:t>
            </a:r>
            <a:r>
              <a:rPr lang="en" sz="900">
                <a:solidFill>
                  <a:schemeClr val="dk1"/>
                </a:solidFill>
              </a:rPr>
              <a:t> 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501" name="Google Shape;501;p46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 Sales Activity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02" name="Google Shape;502;p46"/>
          <p:cNvSpPr txBox="1"/>
          <p:nvPr/>
        </p:nvSpPr>
        <p:spPr>
          <a:xfrm>
            <a:off x="634330" y="3613211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Previous Month</a:t>
            </a:r>
            <a:endParaRPr sz="900">
              <a:solidFill>
                <a:schemeClr val="dk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503" name="Google Shape;503;p46"/>
          <p:cNvSpPr txBox="1"/>
          <p:nvPr/>
        </p:nvSpPr>
        <p:spPr>
          <a:xfrm>
            <a:off x="4960705" y="3613211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2024</a:t>
            </a:r>
            <a:endParaRPr sz="900">
              <a:solidFill>
                <a:schemeClr val="dk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504" name="Google Shape;504;p46"/>
          <p:cNvSpPr txBox="1"/>
          <p:nvPr/>
        </p:nvSpPr>
        <p:spPr>
          <a:xfrm>
            <a:off x="536400" y="3201013"/>
            <a:ext cx="2553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Digital Leads by Channel</a:t>
            </a:r>
            <a:endParaRPr b="1" sz="12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5" name="Google Shape;505;p46"/>
          <p:cNvSpPr txBox="1"/>
          <p:nvPr/>
        </p:nvSpPr>
        <p:spPr>
          <a:xfrm>
            <a:off x="183975" y="1978350"/>
            <a:ext cx="38151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Digital-only [Paid/SEO] Leads: YTD Comparison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506" name="Google Shape;506;p46"/>
          <p:cNvSpPr/>
          <p:nvPr/>
        </p:nvSpPr>
        <p:spPr>
          <a:xfrm>
            <a:off x="228430" y="22261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46"/>
          <p:cNvSpPr txBox="1"/>
          <p:nvPr/>
        </p:nvSpPr>
        <p:spPr>
          <a:xfrm>
            <a:off x="228580" y="22822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Digital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508" name="Google Shape;508;p46"/>
          <p:cNvSpPr txBox="1"/>
          <p:nvPr/>
        </p:nvSpPr>
        <p:spPr>
          <a:xfrm>
            <a:off x="228580" y="26109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999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09" name="Google Shape;509;p46"/>
          <p:cNvSpPr txBox="1"/>
          <p:nvPr/>
        </p:nvSpPr>
        <p:spPr>
          <a:xfrm>
            <a:off x="228580" y="28472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1278  </a:t>
            </a:r>
            <a:r>
              <a:rPr b="1" lang="en" sz="900">
                <a:solidFill>
                  <a:srgbClr val="EA9999"/>
                </a:solidFill>
              </a:rPr>
              <a:t>⬇28%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510" name="Google Shape;510;p46"/>
          <p:cNvSpPr/>
          <p:nvPr/>
        </p:nvSpPr>
        <p:spPr>
          <a:xfrm>
            <a:off x="5919117" y="2236642"/>
            <a:ext cx="21609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46"/>
          <p:cNvSpPr txBox="1"/>
          <p:nvPr/>
        </p:nvSpPr>
        <p:spPr>
          <a:xfrm>
            <a:off x="5919414" y="2292817"/>
            <a:ext cx="21609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Sum of Closed Price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512" name="Google Shape;512;p46"/>
          <p:cNvSpPr txBox="1"/>
          <p:nvPr/>
        </p:nvSpPr>
        <p:spPr>
          <a:xfrm>
            <a:off x="5919414" y="2621499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</a:rPr>
              <a:t>$52,258,500</a:t>
            </a:r>
            <a:endParaRPr b="1" sz="2300">
              <a:solidFill>
                <a:schemeClr val="dk1"/>
              </a:solidFill>
            </a:endParaRPr>
          </a:p>
        </p:txBody>
      </p:sp>
      <p:sp>
        <p:nvSpPr>
          <p:cNvPr id="513" name="Google Shape;513;p46"/>
          <p:cNvSpPr txBox="1"/>
          <p:nvPr/>
        </p:nvSpPr>
        <p:spPr>
          <a:xfrm>
            <a:off x="5934883" y="2857791"/>
            <a:ext cx="21609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</a:t>
            </a:r>
            <a:r>
              <a:rPr lang="en" sz="900">
                <a:solidFill>
                  <a:schemeClr val="dk1"/>
                </a:solidFill>
              </a:rPr>
              <a:t>$34,052,290</a:t>
            </a:r>
            <a:r>
              <a:rPr lang="en" sz="900">
                <a:solidFill>
                  <a:schemeClr val="dk1"/>
                </a:solidFill>
              </a:rPr>
              <a:t> </a:t>
            </a:r>
            <a:r>
              <a:rPr b="1" lang="en" sz="900">
                <a:solidFill>
                  <a:srgbClr val="93C47D"/>
                </a:solidFill>
              </a:rPr>
              <a:t>⬆53%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514" name="Google Shape;514;p46"/>
          <p:cNvSpPr/>
          <p:nvPr/>
        </p:nvSpPr>
        <p:spPr>
          <a:xfrm>
            <a:off x="1359318" y="2226425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46"/>
          <p:cNvSpPr txBox="1"/>
          <p:nvPr/>
        </p:nvSpPr>
        <p:spPr>
          <a:xfrm>
            <a:off x="1359468" y="2282600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Phone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516" name="Google Shape;516;p46"/>
          <p:cNvSpPr txBox="1"/>
          <p:nvPr/>
        </p:nvSpPr>
        <p:spPr>
          <a:xfrm>
            <a:off x="1359468" y="261128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</a:rPr>
              <a:t>125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17" name="Google Shape;517;p46"/>
          <p:cNvSpPr txBox="1"/>
          <p:nvPr/>
        </p:nvSpPr>
        <p:spPr>
          <a:xfrm>
            <a:off x="1359468" y="2847572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221 </a:t>
            </a:r>
            <a:r>
              <a:rPr b="1" lang="en" sz="900">
                <a:solidFill>
                  <a:srgbClr val="EA9999"/>
                </a:solidFill>
              </a:rPr>
              <a:t>⬇43%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endParaRPr b="1" sz="2300">
              <a:solidFill>
                <a:srgbClr val="FF0000"/>
              </a:solidFill>
            </a:endParaRPr>
          </a:p>
        </p:txBody>
      </p:sp>
      <p:sp>
        <p:nvSpPr>
          <p:cNvPr id="518" name="Google Shape;518;p46"/>
          <p:cNvSpPr/>
          <p:nvPr/>
        </p:nvSpPr>
        <p:spPr>
          <a:xfrm>
            <a:off x="2490368" y="2226100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6"/>
          <p:cNvSpPr txBox="1"/>
          <p:nvPr/>
        </p:nvSpPr>
        <p:spPr>
          <a:xfrm>
            <a:off x="2490518" y="2282275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Form Leads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520" name="Google Shape;520;p46"/>
          <p:cNvSpPr txBox="1"/>
          <p:nvPr/>
        </p:nvSpPr>
        <p:spPr>
          <a:xfrm>
            <a:off x="2490518" y="261095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751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21" name="Google Shape;521;p46"/>
          <p:cNvSpPr txBox="1"/>
          <p:nvPr/>
        </p:nvSpPr>
        <p:spPr>
          <a:xfrm>
            <a:off x="2490518" y="284724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934  </a:t>
            </a:r>
            <a:r>
              <a:rPr b="1" lang="en" sz="900">
                <a:solidFill>
                  <a:srgbClr val="EA9999"/>
                </a:solidFill>
              </a:rPr>
              <a:t>⬇19%</a:t>
            </a:r>
            <a:r>
              <a:rPr b="1" lang="en" sz="900">
                <a:solidFill>
                  <a:srgbClr val="FF0000"/>
                </a:solidFill>
              </a:rPr>
              <a:t> 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EA9999"/>
              </a:solidFill>
            </a:endParaRPr>
          </a:p>
        </p:txBody>
      </p:sp>
      <p:sp>
        <p:nvSpPr>
          <p:cNvPr id="522" name="Google Shape;522;p46"/>
          <p:cNvSpPr/>
          <p:nvPr/>
        </p:nvSpPr>
        <p:spPr>
          <a:xfrm>
            <a:off x="3630618" y="2229054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6"/>
          <p:cNvSpPr txBox="1"/>
          <p:nvPr/>
        </p:nvSpPr>
        <p:spPr>
          <a:xfrm>
            <a:off x="3630768" y="2285229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Walk-ins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524" name="Google Shape;524;p46"/>
          <p:cNvSpPr txBox="1"/>
          <p:nvPr/>
        </p:nvSpPr>
        <p:spPr>
          <a:xfrm>
            <a:off x="3630768" y="2613910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19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25" name="Google Shape;525;p46"/>
          <p:cNvSpPr txBox="1"/>
          <p:nvPr/>
        </p:nvSpPr>
        <p:spPr>
          <a:xfrm>
            <a:off x="3630768" y="2850201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28 </a:t>
            </a:r>
            <a:r>
              <a:rPr b="1" lang="en" sz="900">
                <a:solidFill>
                  <a:srgbClr val="EA9999"/>
                </a:solidFill>
              </a:rPr>
              <a:t>⬇32%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526" name="Google Shape;526;p46"/>
          <p:cNvSpPr txBox="1"/>
          <p:nvPr/>
        </p:nvSpPr>
        <p:spPr>
          <a:xfrm>
            <a:off x="777240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7" name="Google Shape;527;p46"/>
          <p:cNvSpPr txBox="1"/>
          <p:nvPr/>
        </p:nvSpPr>
        <p:spPr>
          <a:xfrm>
            <a:off x="8073325" y="1159250"/>
            <a:ext cx="1030500" cy="7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74% of Sales from Digital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528" name="Google Shape;528;p46"/>
          <p:cNvSpPr txBox="1"/>
          <p:nvPr/>
        </p:nvSpPr>
        <p:spPr>
          <a:xfrm>
            <a:off x="4621380" y="282286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1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529" name="Google Shape;529;p46"/>
          <p:cNvSpPr/>
          <p:nvPr/>
        </p:nvSpPr>
        <p:spPr>
          <a:xfrm>
            <a:off x="4779812" y="1166462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6"/>
          <p:cNvSpPr txBox="1"/>
          <p:nvPr/>
        </p:nvSpPr>
        <p:spPr>
          <a:xfrm>
            <a:off x="4779962" y="1222637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531" name="Google Shape;531;p46"/>
          <p:cNvSpPr txBox="1"/>
          <p:nvPr/>
        </p:nvSpPr>
        <p:spPr>
          <a:xfrm>
            <a:off x="4779962" y="1551317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32" name="Google Shape;532;p46"/>
          <p:cNvSpPr txBox="1"/>
          <p:nvPr/>
        </p:nvSpPr>
        <p:spPr>
          <a:xfrm>
            <a:off x="4780099" y="1783408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9 </a:t>
            </a:r>
            <a:r>
              <a:rPr b="1" lang="en" sz="900">
                <a:solidFill>
                  <a:srgbClr val="EA9999"/>
                </a:solidFill>
              </a:rPr>
              <a:t>⬇ 33%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  <p:sp>
        <p:nvSpPr>
          <p:cNvPr id="533" name="Google Shape;533;p46"/>
          <p:cNvSpPr/>
          <p:nvPr/>
        </p:nvSpPr>
        <p:spPr>
          <a:xfrm>
            <a:off x="4779812" y="2227819"/>
            <a:ext cx="1089600" cy="794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46"/>
          <p:cNvSpPr txBox="1"/>
          <p:nvPr/>
        </p:nvSpPr>
        <p:spPr>
          <a:xfrm>
            <a:off x="4779962" y="2283994"/>
            <a:ext cx="10896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Transactions</a:t>
            </a:r>
            <a:endParaRPr b="1" sz="900">
              <a:solidFill>
                <a:schemeClr val="dk1"/>
              </a:solidFill>
            </a:endParaRPr>
          </a:p>
        </p:txBody>
      </p:sp>
      <p:sp>
        <p:nvSpPr>
          <p:cNvPr id="535" name="Google Shape;535;p46"/>
          <p:cNvSpPr txBox="1"/>
          <p:nvPr/>
        </p:nvSpPr>
        <p:spPr>
          <a:xfrm>
            <a:off x="4779962" y="2612674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</a:rPr>
              <a:t>16</a:t>
            </a:r>
            <a:endParaRPr b="1" sz="2700">
              <a:solidFill>
                <a:schemeClr val="dk1"/>
              </a:solidFill>
            </a:endParaRPr>
          </a:p>
        </p:txBody>
      </p:sp>
      <p:sp>
        <p:nvSpPr>
          <p:cNvPr id="536" name="Google Shape;536;p46"/>
          <p:cNvSpPr txBox="1"/>
          <p:nvPr/>
        </p:nvSpPr>
        <p:spPr>
          <a:xfrm>
            <a:off x="4780099" y="2844766"/>
            <a:ext cx="1089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YoY  19 </a:t>
            </a:r>
            <a:r>
              <a:rPr b="1" lang="en" sz="900">
                <a:solidFill>
                  <a:srgbClr val="EA9999"/>
                </a:solidFill>
              </a:rPr>
              <a:t>⬇ 15%</a:t>
            </a:r>
            <a:r>
              <a:rPr b="1" lang="en" sz="900">
                <a:solidFill>
                  <a:srgbClr val="EA9999"/>
                </a:solidFill>
              </a:rPr>
              <a:t> </a:t>
            </a:r>
            <a:endParaRPr b="1" sz="230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7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47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 Digitally-driven Leads &amp; Sales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43" name="Google Shape;543;p47"/>
          <p:cNvSpPr txBox="1"/>
          <p:nvPr/>
        </p:nvSpPr>
        <p:spPr>
          <a:xfrm>
            <a:off x="777240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44" name="Google Shape;544;p47" title="Screenshot 2025-08-08 at 7.34.02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40100"/>
            <a:ext cx="8839200" cy="181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47" title="Screenshot 2025-08-08 at 7.39.4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008704"/>
            <a:ext cx="8839198" cy="1518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8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48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AI Performance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52" name="Google Shape;552;p48"/>
          <p:cNvSpPr txBox="1"/>
          <p:nvPr/>
        </p:nvSpPr>
        <p:spPr>
          <a:xfrm>
            <a:off x="77271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53" name="Google Shape;553;p48" title="Screenshot 2025-08-08 at 8.26.4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950" y="1047825"/>
            <a:ext cx="7336038" cy="395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9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49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CLF: Monthly Ads Performance Summary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60" name="Google Shape;560;p49"/>
          <p:cNvSpPr txBox="1"/>
          <p:nvPr/>
        </p:nvSpPr>
        <p:spPr>
          <a:xfrm>
            <a:off x="7183025" y="274500"/>
            <a:ext cx="17382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January 1 - June 30,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aphicFrame>
        <p:nvGraphicFramePr>
          <p:cNvPr id="561" name="Google Shape;561;p49"/>
          <p:cNvGraphicFramePr/>
          <p:nvPr/>
        </p:nvGraphicFramePr>
        <p:xfrm>
          <a:off x="216875" y="109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{B6C05A2E-E531-494B-8D2C-183549C4B86F}</a:tableStyleId>
              </a:tblPr>
              <a:tblGrid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  <a:gridCol w="952500"/>
              </a:tblGrid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Day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Clicks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Impressions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Cost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Conversions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CTR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CPC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CPA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Sessions/$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January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13,674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137,758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$12,013.22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165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9.93%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$0.88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$72.81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0.88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February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9,109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96,636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$7,473.58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9.43%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$0.82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$55.74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0.82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March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11,339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110,457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$11,899.04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159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10.27%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$1.05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$74.64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1.05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April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13,331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115,654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$15,772.38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237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11.53%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$1.18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$66.69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1.18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May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14,199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140,396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$16,776.10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189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10.11%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$1.18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$88.95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1.18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6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June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15,471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168,001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$17,802.21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151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9.21%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$1.15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$118.11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1.15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2" name="Google Shape;562;p49"/>
          <p:cNvSpPr txBox="1"/>
          <p:nvPr/>
        </p:nvSpPr>
        <p:spPr>
          <a:xfrm>
            <a:off x="216875" y="2716900"/>
            <a:ext cx="8572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Impressions and Clicks: </a:t>
            </a:r>
            <a:r>
              <a:rPr lang="en" sz="1100"/>
              <a:t>Growth in clicks and impressions consistently matched the seasonal rise in ad spend. Impressions notably climbed from January (137,758) to June (168,001), indicating </a:t>
            </a:r>
            <a:r>
              <a:rPr b="1" i="1" lang="en" sz="1100">
                <a:solidFill>
                  <a:srgbClr val="073763"/>
                </a:solidFill>
              </a:rPr>
              <a:t>steady audience expansion</a:t>
            </a:r>
            <a:r>
              <a:rPr lang="en" sz="1100"/>
              <a:t> alongside increased budgets.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Cost &amp; CPC: </a:t>
            </a:r>
            <a:r>
              <a:rPr lang="en" sz="1100"/>
              <a:t>CPC increased moderately ($0.82 in February → $1.15 June), reflecting </a:t>
            </a:r>
            <a:r>
              <a:rPr b="1" i="1" lang="en" sz="1100">
                <a:solidFill>
                  <a:srgbClr val="073763"/>
                </a:solidFill>
              </a:rPr>
              <a:t>manageable competition</a:t>
            </a:r>
            <a:r>
              <a:rPr lang="en" sz="1100"/>
              <a:t>, though higher CPC coupled with lower conversions is an area of concern.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Click-Through Rate (CTR): </a:t>
            </a:r>
            <a:r>
              <a:rPr lang="en" sz="1100"/>
              <a:t>CTR remained relatively stable (9%-11.5%) despite increased impressions, peaking in April (11.53%). Slight declines in May (10.11%) and June (9.21%) suggest </a:t>
            </a:r>
            <a:r>
              <a:rPr b="1" i="1" lang="en" sz="1100">
                <a:solidFill>
                  <a:srgbClr val="073763"/>
                </a:solidFill>
              </a:rPr>
              <a:t>mild audience fatigue and/or decreasing ad relevanc</a:t>
            </a:r>
            <a:r>
              <a:rPr lang="en" sz="1100"/>
              <a:t>e.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b="1" lang="en" sz="1100"/>
              <a:t>Conversions &amp; CPA: </a:t>
            </a:r>
            <a:r>
              <a:rPr lang="en" sz="1100"/>
              <a:t>Conversions reached a notable peak in April (237) alongside higher spend. However, despite continued budget growth, conversions declined in May (189) and June (151). CPA rose from a low of $55.74 in February to $118.11 in June, reflecting declining conversion efficiency despite larger budgets. </a:t>
            </a:r>
            <a:endParaRPr b="1"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0"/>
          <p:cNvSpPr/>
          <p:nvPr/>
        </p:nvSpPr>
        <p:spPr>
          <a:xfrm>
            <a:off x="-51350" y="0"/>
            <a:ext cx="92028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50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 Asset Best Performers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569" name="Google Shape;569;p50" title="Screenshot 2025-05-19 at 7.50.21 AM.png"/>
          <p:cNvPicPr preferRelativeResize="0"/>
          <p:nvPr/>
        </p:nvPicPr>
        <p:blipFill rotWithShape="1">
          <a:blip r:embed="rId3">
            <a:alphaModFix/>
          </a:blip>
          <a:srcRect b="893" l="0" r="0" t="893"/>
          <a:stretch/>
        </p:blipFill>
        <p:spPr>
          <a:xfrm>
            <a:off x="2971800" y="1970924"/>
            <a:ext cx="3167625" cy="266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50" title="Screenshot 2025-05-19 at 7.51.06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375" y="1709713"/>
            <a:ext cx="2339643" cy="301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150" y="967050"/>
            <a:ext cx="2341375" cy="195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4925" y="2997550"/>
            <a:ext cx="2079826" cy="2079826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50"/>
          <p:cNvSpPr txBox="1"/>
          <p:nvPr/>
        </p:nvSpPr>
        <p:spPr>
          <a:xfrm>
            <a:off x="2882250" y="1084666"/>
            <a:ext cx="3379500" cy="5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Consider revising display ads to improve message and CTA contrast</a:t>
            </a:r>
            <a:endParaRPr sz="1200">
              <a:solidFill>
                <a:srgbClr val="434343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574" name="Google Shape;574;p50"/>
          <p:cNvSpPr txBox="1"/>
          <p:nvPr/>
        </p:nvSpPr>
        <p:spPr>
          <a:xfrm>
            <a:off x="777240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1"/>
          <p:cNvSpPr/>
          <p:nvPr/>
        </p:nvSpPr>
        <p:spPr>
          <a:xfrm>
            <a:off x="0" y="0"/>
            <a:ext cx="91515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51"/>
          <p:cNvSpPr txBox="1"/>
          <p:nvPr/>
        </p:nvSpPr>
        <p:spPr>
          <a:xfrm>
            <a:off x="270500" y="2086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July Overview 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(YoY Comparison)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581" name="Google Shape;581;p51"/>
          <p:cNvSpPr txBox="1"/>
          <p:nvPr/>
        </p:nvSpPr>
        <p:spPr>
          <a:xfrm>
            <a:off x="384400" y="1317475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Website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582" name="Google Shape;582;p51"/>
          <p:cNvCxnSpPr/>
          <p:nvPr/>
        </p:nvCxnSpPr>
        <p:spPr>
          <a:xfrm>
            <a:off x="384400" y="2066025"/>
            <a:ext cx="81882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3" name="Google Shape;583;p51"/>
          <p:cNvCxnSpPr/>
          <p:nvPr/>
        </p:nvCxnSpPr>
        <p:spPr>
          <a:xfrm>
            <a:off x="384400" y="3257200"/>
            <a:ext cx="81882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4" name="Google Shape;584;p51"/>
          <p:cNvSpPr txBox="1"/>
          <p:nvPr/>
        </p:nvSpPr>
        <p:spPr>
          <a:xfrm>
            <a:off x="384400" y="2369100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Ads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85" name="Google Shape;58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500" y="4527382"/>
            <a:ext cx="134275" cy="1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1"/>
          <p:cNvSpPr txBox="1"/>
          <p:nvPr/>
        </p:nvSpPr>
        <p:spPr>
          <a:xfrm>
            <a:off x="384400" y="4392665"/>
            <a:ext cx="4929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In May 2024, display ads garnered 264,315 impressions, while in 2025 they only garnered 140,396 impressions. This accounts for the large decrease in impressions &amp; clicks.</a:t>
            </a:r>
            <a:endParaRPr sz="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587" name="Google Shape;58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300" y="4799787"/>
            <a:ext cx="134275" cy="1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51"/>
          <p:cNvSpPr txBox="1"/>
          <p:nvPr/>
        </p:nvSpPr>
        <p:spPr>
          <a:xfrm>
            <a:off x="408575" y="4644175"/>
            <a:ext cx="4526100" cy="2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The average CPC almost doubled YoY, which resulted in a large drop in clicks. CPC for search and display are increasing as more marketers join the auction. This increase is a result of increased competition.</a:t>
            </a:r>
            <a:endParaRPr sz="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9" name="Google Shape;589;p51"/>
          <p:cNvSpPr txBox="1"/>
          <p:nvPr/>
        </p:nvSpPr>
        <p:spPr>
          <a:xfrm>
            <a:off x="77271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90" name="Google Shape;590;p51" title="Screenshot 2025-08-05 at 1.45.02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1550" y="939950"/>
            <a:ext cx="2407866" cy="1043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51" title="Screenshot 2025-08-05 at 1.45.46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88662" y="913575"/>
            <a:ext cx="2212075" cy="112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51" title="Screenshot 2025-08-05 at 1.46.15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0520" y="913576"/>
            <a:ext cx="2212075" cy="112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1" title="Screenshot 2025-08-05 at 1.54.54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35725" y="2229153"/>
            <a:ext cx="7436875" cy="839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51" title="Screenshot 2025-08-05 at 1.55.54 P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8327" y="3446202"/>
            <a:ext cx="3861660" cy="83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51"/>
          <p:cNvSpPr txBox="1"/>
          <p:nvPr/>
        </p:nvSpPr>
        <p:spPr>
          <a:xfrm>
            <a:off x="384400" y="3278413"/>
            <a:ext cx="2565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2743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Organic</a:t>
            </a:r>
            <a:endParaRPr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96" name="Google Shape;596;p51" title="Screenshot 2025-08-05 at 1.56.57 P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036350" y="3349551"/>
            <a:ext cx="3536249" cy="16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52"/>
          <p:cNvSpPr/>
          <p:nvPr/>
        </p:nvSpPr>
        <p:spPr>
          <a:xfrm>
            <a:off x="6020200" y="2663825"/>
            <a:ext cx="3131100" cy="24798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52"/>
          <p:cNvSpPr txBox="1"/>
          <p:nvPr/>
        </p:nvSpPr>
        <p:spPr>
          <a:xfrm>
            <a:off x="110410" y="-48325"/>
            <a:ext cx="1990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Paid Overview</a:t>
            </a:r>
            <a:endParaRPr sz="1900">
              <a:solidFill>
                <a:srgbClr val="073763"/>
              </a:solidFill>
            </a:endParaRPr>
          </a:p>
        </p:txBody>
      </p:sp>
      <p:sp>
        <p:nvSpPr>
          <p:cNvPr id="603" name="Google Shape;603;p52"/>
          <p:cNvSpPr txBox="1"/>
          <p:nvPr/>
        </p:nvSpPr>
        <p:spPr>
          <a:xfrm>
            <a:off x="357466" y="4555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Clicks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604" name="Google Shape;604;p52"/>
          <p:cNvSpPr txBox="1"/>
          <p:nvPr/>
        </p:nvSpPr>
        <p:spPr>
          <a:xfrm>
            <a:off x="174950" y="728488"/>
            <a:ext cx="11100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18.2</a:t>
            </a:r>
            <a:r>
              <a:rPr b="1" lang="en" sz="2600">
                <a:solidFill>
                  <a:srgbClr val="073763"/>
                </a:solidFill>
              </a:rPr>
              <a:t>K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605" name="Google Shape;605;p52"/>
          <p:cNvSpPr txBox="1"/>
          <p:nvPr/>
        </p:nvSpPr>
        <p:spPr>
          <a:xfrm>
            <a:off x="147351" y="915100"/>
            <a:ext cx="11100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  </a:t>
            </a:r>
            <a:r>
              <a:rPr b="1" lang="en" sz="900">
                <a:solidFill>
                  <a:srgbClr val="FF0000"/>
                </a:solidFill>
              </a:rPr>
              <a:t>⬇12.5K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606" name="Google Shape;606;p52"/>
          <p:cNvSpPr txBox="1"/>
          <p:nvPr/>
        </p:nvSpPr>
        <p:spPr>
          <a:xfrm>
            <a:off x="1691289" y="455528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Avg. CPC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607" name="Google Shape;607;p52"/>
          <p:cNvSpPr txBox="1"/>
          <p:nvPr/>
        </p:nvSpPr>
        <p:spPr>
          <a:xfrm>
            <a:off x="1537240" y="739321"/>
            <a:ext cx="11652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$0.99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608" name="Google Shape;608;p52"/>
          <p:cNvSpPr txBox="1"/>
          <p:nvPr/>
        </p:nvSpPr>
        <p:spPr>
          <a:xfrm>
            <a:off x="1538844" y="908008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0000"/>
                </a:solidFill>
              </a:rPr>
              <a:t>⬆</a:t>
            </a:r>
            <a:r>
              <a:rPr lang="en" sz="900">
                <a:solidFill>
                  <a:srgbClr val="FF0000"/>
                </a:solidFill>
              </a:rPr>
              <a:t> </a:t>
            </a:r>
            <a:r>
              <a:rPr b="1" lang="en" sz="900">
                <a:solidFill>
                  <a:srgbClr val="FF0000"/>
                </a:solidFill>
              </a:rPr>
              <a:t>$0.43</a:t>
            </a:r>
            <a:endParaRPr b="1" sz="23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FF0000"/>
              </a:solidFill>
            </a:endParaRPr>
          </a:p>
        </p:txBody>
      </p:sp>
      <p:sp>
        <p:nvSpPr>
          <p:cNvPr id="609" name="Google Shape;609;p52"/>
          <p:cNvSpPr txBox="1"/>
          <p:nvPr/>
        </p:nvSpPr>
        <p:spPr>
          <a:xfrm>
            <a:off x="3074535" y="4555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CTR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610" name="Google Shape;610;p52"/>
          <p:cNvSpPr txBox="1"/>
          <p:nvPr/>
        </p:nvSpPr>
        <p:spPr>
          <a:xfrm>
            <a:off x="2852850" y="751200"/>
            <a:ext cx="13998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7.86</a:t>
            </a:r>
            <a:r>
              <a:rPr b="1" lang="en" sz="2600">
                <a:solidFill>
                  <a:srgbClr val="073763"/>
                </a:solidFill>
              </a:rPr>
              <a:t>%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611" name="Google Shape;611;p52"/>
          <p:cNvSpPr txBox="1"/>
          <p:nvPr/>
        </p:nvSpPr>
        <p:spPr>
          <a:xfrm>
            <a:off x="2927120" y="9151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93C47D"/>
                </a:solidFill>
              </a:rPr>
              <a:t>  </a:t>
            </a:r>
            <a:r>
              <a:rPr b="1" lang="en" sz="900">
                <a:solidFill>
                  <a:srgbClr val="FF0000"/>
                </a:solidFill>
              </a:rPr>
              <a:t>⬇2.29%</a:t>
            </a:r>
            <a:endParaRPr b="1" sz="2300">
              <a:solidFill>
                <a:srgbClr val="93C47D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612" name="Google Shape;612;p52"/>
          <p:cNvSpPr txBox="1"/>
          <p:nvPr/>
        </p:nvSpPr>
        <p:spPr>
          <a:xfrm>
            <a:off x="4321881" y="476910"/>
            <a:ext cx="11652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Conversions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613" name="Google Shape;613;p52"/>
          <p:cNvSpPr txBox="1"/>
          <p:nvPr/>
        </p:nvSpPr>
        <p:spPr>
          <a:xfrm>
            <a:off x="4329000" y="752250"/>
            <a:ext cx="1165200" cy="2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</a:rPr>
              <a:t>177.23</a:t>
            </a:r>
            <a:endParaRPr b="1" sz="2500">
              <a:solidFill>
                <a:srgbClr val="073763"/>
              </a:solidFill>
            </a:endParaRPr>
          </a:p>
        </p:txBody>
      </p:sp>
      <p:sp>
        <p:nvSpPr>
          <p:cNvPr id="614" name="Google Shape;614;p52"/>
          <p:cNvSpPr txBox="1"/>
          <p:nvPr/>
        </p:nvSpPr>
        <p:spPr>
          <a:xfrm>
            <a:off x="4265053" y="9151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AA84F"/>
                </a:solidFill>
              </a:rPr>
              <a:t>⬆10.21</a:t>
            </a:r>
            <a:endParaRPr b="1" sz="900">
              <a:solidFill>
                <a:srgbClr val="6AA84F"/>
              </a:solidFill>
            </a:endParaRPr>
          </a:p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 u="sng">
              <a:solidFill>
                <a:srgbClr val="6AA84F"/>
              </a:solidFill>
            </a:endParaRPr>
          </a:p>
        </p:txBody>
      </p:sp>
      <p:cxnSp>
        <p:nvCxnSpPr>
          <p:cNvPr id="615" name="Google Shape;615;p52"/>
          <p:cNvCxnSpPr/>
          <p:nvPr/>
        </p:nvCxnSpPr>
        <p:spPr>
          <a:xfrm>
            <a:off x="303882" y="1089041"/>
            <a:ext cx="5021700" cy="720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6" name="Google Shape;616;p52"/>
          <p:cNvSpPr/>
          <p:nvPr/>
        </p:nvSpPr>
        <p:spPr>
          <a:xfrm>
            <a:off x="1421845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52"/>
          <p:cNvSpPr/>
          <p:nvPr/>
        </p:nvSpPr>
        <p:spPr>
          <a:xfrm>
            <a:off x="2808530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52"/>
          <p:cNvSpPr/>
          <p:nvPr/>
        </p:nvSpPr>
        <p:spPr>
          <a:xfrm>
            <a:off x="4284671" y="5438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9" name="Google Shape;61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9175" y="1797657"/>
            <a:ext cx="134275" cy="1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52"/>
          <p:cNvSpPr txBox="1"/>
          <p:nvPr/>
        </p:nvSpPr>
        <p:spPr>
          <a:xfrm>
            <a:off x="110400" y="1093200"/>
            <a:ext cx="5820600" cy="15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 u="sng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Summary</a:t>
            </a:r>
            <a:r>
              <a:rPr b="1"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 b="1"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●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The average CPC continues to increase- the difference is a lot lower than previous months where it almost doubled YoY, so we are trending in the correct direction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This increase in CPC is a large result as to why clicks saw such large decreases YoY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Campaigns like Dynamic and Brand saw the 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largest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decreases in clicks: -57% and -45% respectively. We will look into optimization strategies to increase performance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8925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50"/>
              <a:buFont typeface="Proxima Nova"/>
              <a:buChar char="○"/>
            </a:pP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However, Brand and Dynamic are the highest converting campaigns, coming in 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together</a:t>
            </a:r>
            <a:r>
              <a:rPr lang="en" sz="9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at 91.67/177.23 combined</a:t>
            </a:r>
            <a:endParaRPr sz="9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1" name="Google Shape;621;p52"/>
          <p:cNvSpPr txBox="1"/>
          <p:nvPr/>
        </p:nvSpPr>
        <p:spPr>
          <a:xfrm>
            <a:off x="110400" y="2474125"/>
            <a:ext cx="2293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Organic Overview</a:t>
            </a:r>
            <a:endParaRPr sz="1900">
              <a:solidFill>
                <a:srgbClr val="073763"/>
              </a:solidFill>
            </a:endParaRPr>
          </a:p>
        </p:txBody>
      </p:sp>
      <p:sp>
        <p:nvSpPr>
          <p:cNvPr id="622" name="Google Shape;622;p52"/>
          <p:cNvSpPr/>
          <p:nvPr/>
        </p:nvSpPr>
        <p:spPr>
          <a:xfrm>
            <a:off x="6030250" y="0"/>
            <a:ext cx="3131100" cy="22062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52"/>
          <p:cNvSpPr txBox="1"/>
          <p:nvPr/>
        </p:nvSpPr>
        <p:spPr>
          <a:xfrm>
            <a:off x="6288250" y="116825"/>
            <a:ext cx="2615100" cy="47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Key Takeaways:</a:t>
            </a:r>
            <a:b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metrics saw notable </a:t>
            </a: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fluctuations</a:t>
            </a: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YoY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Clicks saw a </a:t>
            </a: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large decrease, average CPC rose marginally, and average CTR showed slight decreases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Conversions continue to increase YoY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Key Takeaways:</a:t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all metrics are trending positively organically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Impressions and clicks saw very notable increase over the 3 month period, especially impressions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Due to the dramatic impression increase, CTR saw a slight decrease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Average position continues to decrease, showing we’re trending postiviely orgnically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4" name="Google Shape;624;p52"/>
          <p:cNvSpPr txBox="1"/>
          <p:nvPr/>
        </p:nvSpPr>
        <p:spPr>
          <a:xfrm>
            <a:off x="3631225" y="2604875"/>
            <a:ext cx="22938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Past 3 Months vs Previous 3 Months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25" name="Google Shape;625;p52"/>
          <p:cNvSpPr txBox="1"/>
          <p:nvPr/>
        </p:nvSpPr>
        <p:spPr>
          <a:xfrm>
            <a:off x="4737000" y="51725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26" name="Google Shape;626;p52" title="Screenshot 2025-08-05 at 2.05.0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870" y="2960638"/>
            <a:ext cx="3918103" cy="8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52" title="Screenshot 2025-08-05 at 2.15.2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3875" y="3777125"/>
            <a:ext cx="3918101" cy="1179703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52"/>
          <p:cNvSpPr txBox="1"/>
          <p:nvPr/>
        </p:nvSpPr>
        <p:spPr>
          <a:xfrm>
            <a:off x="1537250" y="3763475"/>
            <a:ext cx="1512900" cy="2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5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Top Clicked Landing Pages</a:t>
            </a:r>
            <a:endParaRPr b="1" sz="8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5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53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53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Key Takeaways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635" name="Google Shape;635;p53"/>
          <p:cNvSpPr txBox="1"/>
          <p:nvPr/>
        </p:nvSpPr>
        <p:spPr>
          <a:xfrm>
            <a:off x="0" y="1164950"/>
            <a:ext cx="9037500" cy="3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Address Paid Ad Performance</a:t>
            </a:r>
            <a:r>
              <a:rPr lang="en" sz="1600"/>
              <a:t>: The near-doubling of CPC and the resulting 50% drop in clicks is the most urgent issue.  Conduct a targeted audit of the paid search account to understand the drivers of the cost increase and find efficiencies. Re-evaluate keyword strategy and audience targeting to combat rising competition.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Improve Website Engagement</a:t>
            </a:r>
            <a:r>
              <a:rPr lang="en" sz="1600"/>
              <a:t>: The 37% drop in website sessions and 52% drop in conversions needs immediate attention.  Analyze the user journey to identify points of friction.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Refine Ad Creative</a:t>
            </a:r>
            <a:r>
              <a:rPr lang="en" sz="1600"/>
              <a:t>: Revise display ads to improve the contrast of the message and call-to-action (CTA) to increase effectiveness. 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SzPts val="1600"/>
              <a:buChar char="●"/>
            </a:pPr>
            <a:r>
              <a:rPr b="1" lang="en" sz="1600"/>
              <a:t>Sitelink Analysis &amp; Improvements</a:t>
            </a:r>
            <a:r>
              <a:rPr lang="en" sz="1600"/>
              <a:t>: Complete the planned analysis of sitelink extensions to optimize ad structure and improve CTR.</a:t>
            </a:r>
            <a:r>
              <a:rPr lang="en" sz="1600"/>
              <a:t> </a:t>
            </a:r>
            <a:endParaRPr sz="1600"/>
          </a:p>
        </p:txBody>
      </p:sp>
      <p:sp>
        <p:nvSpPr>
          <p:cNvPr id="636" name="Google Shape;636;p53"/>
          <p:cNvSpPr txBox="1"/>
          <p:nvPr/>
        </p:nvSpPr>
        <p:spPr>
          <a:xfrm>
            <a:off x="77271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4"/>
          <p:cNvSpPr/>
          <p:nvPr/>
        </p:nvSpPr>
        <p:spPr>
          <a:xfrm>
            <a:off x="765550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54"/>
          <p:cNvSpPr/>
          <p:nvPr/>
        </p:nvSpPr>
        <p:spPr>
          <a:xfrm>
            <a:off x="4749175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54"/>
          <p:cNvSpPr txBox="1"/>
          <p:nvPr/>
        </p:nvSpPr>
        <p:spPr>
          <a:xfrm>
            <a:off x="983675" y="1229400"/>
            <a:ext cx="3146700" cy="26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Client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Walk-ins who self report as finding the office online are currently attributed to ‘organic search unknown’ - Kristie will update to ‘digital unknown’</a:t>
            </a:r>
            <a:endParaRPr b="1"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4" name="Google Shape;644;p54"/>
          <p:cNvSpPr txBox="1"/>
          <p:nvPr/>
        </p:nvSpPr>
        <p:spPr>
          <a:xfrm>
            <a:off x="4936075" y="1159075"/>
            <a:ext cx="3240300" cy="3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PHI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Create remarketing display campaign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Create report audit for CIDs, UTMS, phone numbers, &amp; URLs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Look into Brand/Dynamic search campaigns 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5" name="Google Shape;645;p54"/>
          <p:cNvSpPr txBox="1"/>
          <p:nvPr/>
        </p:nvSpPr>
        <p:spPr>
          <a:xfrm>
            <a:off x="359525" y="1997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CLF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Action Items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5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55"/>
          <p:cNvSpPr txBox="1"/>
          <p:nvPr>
            <p:ph type="ctrTitle"/>
          </p:nvPr>
        </p:nvSpPr>
        <p:spPr>
          <a:xfrm>
            <a:off x="311700" y="1461000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 Medium"/>
                <a:ea typeface="EB Garamond Medium"/>
                <a:cs typeface="EB Garamond Medium"/>
                <a:sym typeface="EB Garamond Medium"/>
              </a:rPr>
              <a:t>Salamander</a:t>
            </a:r>
            <a:endParaRPr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652" name="Google Shape;652;p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July</a:t>
            </a:r>
            <a:r>
              <a:rPr b="1" i="1"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Report</a:t>
            </a:r>
            <a:endParaRPr b="1" i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6"/>
          <p:cNvSpPr/>
          <p:nvPr/>
        </p:nvSpPr>
        <p:spPr>
          <a:xfrm>
            <a:off x="-26125" y="0"/>
            <a:ext cx="9177600" cy="8877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56"/>
          <p:cNvSpPr txBox="1"/>
          <p:nvPr/>
        </p:nvSpPr>
        <p:spPr>
          <a:xfrm>
            <a:off x="270500" y="208650"/>
            <a:ext cx="70524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Salamander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Key Takeaways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659" name="Google Shape;659;p56"/>
          <p:cNvSpPr txBox="1"/>
          <p:nvPr/>
        </p:nvSpPr>
        <p:spPr>
          <a:xfrm>
            <a:off x="304450" y="1548350"/>
            <a:ext cx="810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660" name="Google Shape;660;p56"/>
          <p:cNvSpPr txBox="1"/>
          <p:nvPr/>
        </p:nvSpPr>
        <p:spPr>
          <a:xfrm>
            <a:off x="7727150" y="27450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61" name="Google Shape;661;p56"/>
          <p:cNvSpPr txBox="1"/>
          <p:nvPr/>
        </p:nvSpPr>
        <p:spPr>
          <a:xfrm>
            <a:off x="417650" y="1299400"/>
            <a:ext cx="81075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Focus for next month:</a:t>
            </a:r>
            <a:r>
              <a:rPr lang="en" sz="1700"/>
              <a:t> Protect the improving conversion efficiency while clawing back qualified clicks—tighten to top converting queries/audiences, rotate in new display assets, and restore budget where ROAS/CPA is strongest.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7"/>
          <p:cNvSpPr txBox="1"/>
          <p:nvPr/>
        </p:nvSpPr>
        <p:spPr>
          <a:xfrm>
            <a:off x="171325" y="55850"/>
            <a:ext cx="1919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073763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Paid Overview</a:t>
            </a:r>
            <a:endParaRPr sz="1900">
              <a:solidFill>
                <a:srgbClr val="073763"/>
              </a:solidFill>
            </a:endParaRPr>
          </a:p>
        </p:txBody>
      </p:sp>
      <p:sp>
        <p:nvSpPr>
          <p:cNvPr id="667" name="Google Shape;667;p57"/>
          <p:cNvSpPr txBox="1"/>
          <p:nvPr/>
        </p:nvSpPr>
        <p:spPr>
          <a:xfrm>
            <a:off x="330400" y="583525"/>
            <a:ext cx="2553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MoM</a:t>
            </a:r>
            <a:r>
              <a:rPr b="1"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Comparison</a:t>
            </a:r>
            <a:endParaRPr b="1" sz="12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68" name="Google Shape;668;p57"/>
          <p:cNvSpPr txBox="1"/>
          <p:nvPr/>
        </p:nvSpPr>
        <p:spPr>
          <a:xfrm>
            <a:off x="564353" y="7464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Clicks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669" name="Google Shape;669;p57"/>
          <p:cNvSpPr txBox="1"/>
          <p:nvPr/>
        </p:nvSpPr>
        <p:spPr>
          <a:xfrm>
            <a:off x="381838" y="1019388"/>
            <a:ext cx="11100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2.93</a:t>
            </a:r>
            <a:r>
              <a:rPr b="1" lang="en" sz="2600">
                <a:solidFill>
                  <a:srgbClr val="073763"/>
                </a:solidFill>
              </a:rPr>
              <a:t>K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670" name="Google Shape;670;p57"/>
          <p:cNvSpPr txBox="1"/>
          <p:nvPr/>
        </p:nvSpPr>
        <p:spPr>
          <a:xfrm>
            <a:off x="354238" y="1206000"/>
            <a:ext cx="11100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3C47D"/>
                </a:solidFill>
              </a:rPr>
              <a:t>⬆1.65K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671" name="Google Shape;671;p57"/>
          <p:cNvSpPr txBox="1"/>
          <p:nvPr/>
        </p:nvSpPr>
        <p:spPr>
          <a:xfrm>
            <a:off x="1898176" y="746428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Avg. CPC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672" name="Google Shape;672;p57"/>
          <p:cNvSpPr txBox="1"/>
          <p:nvPr/>
        </p:nvSpPr>
        <p:spPr>
          <a:xfrm>
            <a:off x="1744128" y="1030221"/>
            <a:ext cx="11652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$0.96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673" name="Google Shape;673;p57"/>
          <p:cNvSpPr txBox="1"/>
          <p:nvPr/>
        </p:nvSpPr>
        <p:spPr>
          <a:xfrm>
            <a:off x="1745732" y="1198908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3C47D"/>
                </a:solidFill>
              </a:rPr>
              <a:t>⬇$0.60</a:t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674" name="Google Shape;674;p57"/>
          <p:cNvSpPr txBox="1"/>
          <p:nvPr/>
        </p:nvSpPr>
        <p:spPr>
          <a:xfrm>
            <a:off x="3281422" y="746413"/>
            <a:ext cx="860100" cy="1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999999"/>
                </a:solidFill>
              </a:rPr>
              <a:t>CTR</a:t>
            </a:r>
            <a:endParaRPr b="1" sz="900">
              <a:solidFill>
                <a:srgbClr val="999999"/>
              </a:solidFill>
            </a:endParaRPr>
          </a:p>
        </p:txBody>
      </p:sp>
      <p:sp>
        <p:nvSpPr>
          <p:cNvPr id="675" name="Google Shape;675;p57"/>
          <p:cNvSpPr txBox="1"/>
          <p:nvPr/>
        </p:nvSpPr>
        <p:spPr>
          <a:xfrm>
            <a:off x="3059738" y="1042100"/>
            <a:ext cx="1399800" cy="2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73763"/>
                </a:solidFill>
              </a:rPr>
              <a:t>5.28%</a:t>
            </a:r>
            <a:endParaRPr b="1" sz="2700">
              <a:solidFill>
                <a:srgbClr val="073763"/>
              </a:solidFill>
            </a:endParaRPr>
          </a:p>
        </p:txBody>
      </p:sp>
      <p:sp>
        <p:nvSpPr>
          <p:cNvPr id="676" name="Google Shape;676;p57"/>
          <p:cNvSpPr txBox="1"/>
          <p:nvPr/>
        </p:nvSpPr>
        <p:spPr>
          <a:xfrm>
            <a:off x="3134007" y="1206003"/>
            <a:ext cx="11652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0000"/>
                </a:solidFill>
              </a:rPr>
              <a:t>⬇4.85%</a:t>
            </a:r>
            <a:endParaRPr b="1" sz="900">
              <a:solidFill>
                <a:srgbClr val="93C47D"/>
              </a:solidFill>
            </a:endParaRPr>
          </a:p>
        </p:txBody>
      </p:sp>
      <p:sp>
        <p:nvSpPr>
          <p:cNvPr id="677" name="Google Shape;677;p57"/>
          <p:cNvSpPr/>
          <p:nvPr/>
        </p:nvSpPr>
        <p:spPr>
          <a:xfrm>
            <a:off x="1628733" y="8347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57"/>
          <p:cNvSpPr/>
          <p:nvPr/>
        </p:nvSpPr>
        <p:spPr>
          <a:xfrm>
            <a:off x="3015418" y="834706"/>
            <a:ext cx="12300" cy="43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7"/>
          <p:cNvSpPr/>
          <p:nvPr/>
        </p:nvSpPr>
        <p:spPr>
          <a:xfrm>
            <a:off x="5722000" y="2913650"/>
            <a:ext cx="3429300" cy="22299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57"/>
          <p:cNvSpPr txBox="1"/>
          <p:nvPr/>
        </p:nvSpPr>
        <p:spPr>
          <a:xfrm>
            <a:off x="5919700" y="2994475"/>
            <a:ext cx="3033900" cy="18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Key Takeaways:</a:t>
            </a:r>
            <a:b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Overall, the paid account’s metrics remained steady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Clicks saw a large increase along with a notable decrease in avg CPC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CTR decreased, but this is expected as new display ads were introduced recently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oxima Nova"/>
              <a:buChar char="●"/>
            </a:pP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Account-level sitelinks were added to the account to boost user experience/engagement </a:t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1" name="Google Shape;681;p57"/>
          <p:cNvSpPr txBox="1"/>
          <p:nvPr/>
        </p:nvSpPr>
        <p:spPr>
          <a:xfrm>
            <a:off x="7863350" y="87550"/>
            <a:ext cx="1194000" cy="338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073763"/>
                </a:solidFill>
                <a:latin typeface="Proxima Nova"/>
                <a:ea typeface="Proxima Nova"/>
                <a:cs typeface="Proxima Nova"/>
                <a:sym typeface="Proxima Nova"/>
              </a:rPr>
              <a:t>July 1 - 31, 2025</a:t>
            </a:r>
            <a:endParaRPr b="1" sz="1000">
              <a:solidFill>
                <a:srgbClr val="07376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82" name="Google Shape;682;p57" title="Screenshot 2025-08-05 at 2.28.2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325" y="1991350"/>
            <a:ext cx="3313101" cy="25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57" title="Screenshot 2025-08-05 at 2.40.4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3562" y="501887"/>
            <a:ext cx="2743064" cy="22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57" title="Screenshot 2025-08-07 at 3.43.2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4526" y="2027513"/>
            <a:ext cx="1932774" cy="2443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58"/>
          <p:cNvSpPr/>
          <p:nvPr/>
        </p:nvSpPr>
        <p:spPr>
          <a:xfrm>
            <a:off x="765550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58"/>
          <p:cNvSpPr/>
          <p:nvPr/>
        </p:nvSpPr>
        <p:spPr>
          <a:xfrm>
            <a:off x="4749175" y="1054175"/>
            <a:ext cx="3614100" cy="3632100"/>
          </a:xfrm>
          <a:prstGeom prst="rect">
            <a:avLst/>
          </a:prstGeom>
          <a:solidFill>
            <a:srgbClr val="F3F3F3">
              <a:alpha val="259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8"/>
          <p:cNvSpPr txBox="1"/>
          <p:nvPr/>
        </p:nvSpPr>
        <p:spPr>
          <a:xfrm>
            <a:off x="983675" y="1229400"/>
            <a:ext cx="3146700" cy="26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Client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Send updated display creative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2" name="Google Shape;692;p58"/>
          <p:cNvSpPr txBox="1"/>
          <p:nvPr/>
        </p:nvSpPr>
        <p:spPr>
          <a:xfrm>
            <a:off x="4936075" y="1159075"/>
            <a:ext cx="3240300" cy="3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PHI</a:t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3" name="Google Shape;693;p58"/>
          <p:cNvSpPr txBox="1"/>
          <p:nvPr/>
        </p:nvSpPr>
        <p:spPr>
          <a:xfrm>
            <a:off x="359525" y="199750"/>
            <a:ext cx="5878200" cy="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SAL</a:t>
            </a:r>
            <a:r>
              <a:rPr lang="en" sz="24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Action Items</a:t>
            </a:r>
            <a:endParaRPr sz="24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9"/>
          <p:cNvSpPr/>
          <p:nvPr/>
        </p:nvSpPr>
        <p:spPr>
          <a:xfrm>
            <a:off x="245250" y="257700"/>
            <a:ext cx="8653500" cy="4628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9"/>
          <p:cNvSpPr txBox="1"/>
          <p:nvPr>
            <p:ph type="ctrTitle"/>
          </p:nvPr>
        </p:nvSpPr>
        <p:spPr>
          <a:xfrm>
            <a:off x="311700" y="1666425"/>
            <a:ext cx="8520600" cy="13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Thank You</a:t>
            </a:r>
            <a:endParaRPr i="1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