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  <p:embeddedFont>
      <p:font typeface="Proxima Nova"/>
      <p:regular r:id="rId49"/>
      <p:bold r:id="rId50"/>
      <p:italic r:id="rId51"/>
      <p:boldItalic r:id="rId52"/>
    </p:embeddedFont>
    <p:embeddedFont>
      <p:font typeface="EB Garamond Medium"/>
      <p:regular r:id="rId53"/>
      <p:bold r:id="rId54"/>
      <p:italic r:id="rId55"/>
      <p:boldItalic r:id="rId56"/>
    </p:embeddedFont>
    <p:embeddedFont>
      <p:font typeface="EB Garamond"/>
      <p:regular r:id="rId57"/>
      <p:bold r:id="rId58"/>
      <p:italic r:id="rId59"/>
      <p:boldItalic r:id="rId60"/>
    </p:embeddedFont>
    <p:embeddedFont>
      <p:font typeface="Proxima Nova Semibold"/>
      <p:regular r:id="rId61"/>
      <p:bold r:id="rId62"/>
      <p:boldItalic r:id="rId63"/>
    </p:embeddedFont>
    <p:embeddedFont>
      <p:font typeface="Merriweather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92">
          <p15:clr>
            <a:srgbClr val="00FFFF"/>
          </p15:clr>
        </p15:guide>
        <p15:guide id="2" pos="1872">
          <p15:clr>
            <a:srgbClr val="00FFFF"/>
          </p15:clr>
        </p15:guide>
        <p15:guide id="3" pos="2880">
          <p15:clr>
            <a:srgbClr val="00FFFF"/>
          </p15:clr>
        </p15:guide>
        <p15:guide id="4" pos="3888">
          <p15:clr>
            <a:srgbClr val="00FFFF"/>
          </p15:clr>
        </p15:guide>
        <p15:guide id="5" pos="4896">
          <p15:clr>
            <a:srgbClr val="00FFFF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40CB9DF-3C0E-4647-8613-D9686D9486CE}">
  <a:tblStyle styleId="{040CB9DF-3C0E-4647-8613-D9686D9486C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2"/>
        <p:guide pos="1872"/>
        <p:guide pos="2880"/>
        <p:guide pos="3888"/>
        <p:guide pos="48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font" Target="fonts/Roboto-bold.fntdata"/><Relationship Id="rId45" Type="http://schemas.openxmlformats.org/officeDocument/2006/relationships/font" Target="fonts/Robo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Roboto-boldItalic.fntdata"/><Relationship Id="rId47" Type="http://schemas.openxmlformats.org/officeDocument/2006/relationships/font" Target="fonts/Roboto-italic.fntdata"/><Relationship Id="rId49" Type="http://schemas.openxmlformats.org/officeDocument/2006/relationships/font" Target="fonts/ProximaNova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ProximaNovaSemibold-bold.fntdata"/><Relationship Id="rId61" Type="http://schemas.openxmlformats.org/officeDocument/2006/relationships/font" Target="fonts/ProximaNovaSemibold-regular.fntdata"/><Relationship Id="rId20" Type="http://schemas.openxmlformats.org/officeDocument/2006/relationships/slide" Target="slides/slide13.xml"/><Relationship Id="rId64" Type="http://schemas.openxmlformats.org/officeDocument/2006/relationships/font" Target="fonts/Merriweather-regular.fntdata"/><Relationship Id="rId63" Type="http://schemas.openxmlformats.org/officeDocument/2006/relationships/font" Target="fonts/ProximaNovaSemibold-boldItalic.fntdata"/><Relationship Id="rId22" Type="http://schemas.openxmlformats.org/officeDocument/2006/relationships/slide" Target="slides/slide15.xml"/><Relationship Id="rId66" Type="http://schemas.openxmlformats.org/officeDocument/2006/relationships/font" Target="fonts/Merriweather-italic.fntdata"/><Relationship Id="rId21" Type="http://schemas.openxmlformats.org/officeDocument/2006/relationships/slide" Target="slides/slide14.xml"/><Relationship Id="rId65" Type="http://schemas.openxmlformats.org/officeDocument/2006/relationships/font" Target="fonts/Merriweather-bold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7" Type="http://schemas.openxmlformats.org/officeDocument/2006/relationships/font" Target="fonts/Merriweather-boldItalic.fntdata"/><Relationship Id="rId60" Type="http://schemas.openxmlformats.org/officeDocument/2006/relationships/font" Target="fonts/EBGaramond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ProximaNova-italic.fntdata"/><Relationship Id="rId50" Type="http://schemas.openxmlformats.org/officeDocument/2006/relationships/font" Target="fonts/ProximaNova-bold.fntdata"/><Relationship Id="rId53" Type="http://schemas.openxmlformats.org/officeDocument/2006/relationships/font" Target="fonts/EBGaramondMedium-regular.fntdata"/><Relationship Id="rId52" Type="http://schemas.openxmlformats.org/officeDocument/2006/relationships/font" Target="fonts/ProximaNova-boldItalic.fntdata"/><Relationship Id="rId11" Type="http://schemas.openxmlformats.org/officeDocument/2006/relationships/slide" Target="slides/slide4.xml"/><Relationship Id="rId55" Type="http://schemas.openxmlformats.org/officeDocument/2006/relationships/font" Target="fonts/EBGaramondMedium-italic.fntdata"/><Relationship Id="rId10" Type="http://schemas.openxmlformats.org/officeDocument/2006/relationships/slide" Target="slides/slide3.xml"/><Relationship Id="rId54" Type="http://schemas.openxmlformats.org/officeDocument/2006/relationships/font" Target="fonts/EBGaramondMedium-bold.fntdata"/><Relationship Id="rId13" Type="http://schemas.openxmlformats.org/officeDocument/2006/relationships/slide" Target="slides/slide6.xml"/><Relationship Id="rId57" Type="http://schemas.openxmlformats.org/officeDocument/2006/relationships/font" Target="fonts/EBGaramond-regular.fntdata"/><Relationship Id="rId12" Type="http://schemas.openxmlformats.org/officeDocument/2006/relationships/slide" Target="slides/slide5.xml"/><Relationship Id="rId56" Type="http://schemas.openxmlformats.org/officeDocument/2006/relationships/font" Target="fonts/EBGaramondMedium-boldItalic.fntdata"/><Relationship Id="rId15" Type="http://schemas.openxmlformats.org/officeDocument/2006/relationships/slide" Target="slides/slide8.xml"/><Relationship Id="rId59" Type="http://schemas.openxmlformats.org/officeDocument/2006/relationships/font" Target="fonts/EBGaramond-italic.fntdata"/><Relationship Id="rId14" Type="http://schemas.openxmlformats.org/officeDocument/2006/relationships/slide" Target="slides/slide7.xml"/><Relationship Id="rId58" Type="http://schemas.openxmlformats.org/officeDocument/2006/relationships/font" Target="fonts/EBGaramond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0e71fd2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f0e71fd2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5476fc80d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5476fc80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5476fc80d_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5476fc80d_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5476fc80d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45476fc80d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45476fc80d_3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45476fc80d_3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30aff5f3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730aff5f3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749ae2c84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749ae2c84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45476fc80d_3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45476fc80d_3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45476fc80d_3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45476fc80d_3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749ae2c84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749ae2c84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45476fc80d_3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45476fc80d_3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749ae2c84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749ae2c84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749ae2c8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749ae2c8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45476fc80d_3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45476fc80d_3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45476fc80d_3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45476fc80d_3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45476fc80d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45476fc80d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45476fc80d_3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45476fc80d_3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45476fc80d_3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45476fc80d_3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45476fc80d_3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45476fc80d_3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45476fc80d_3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45476fc80d_3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45476fc80d_3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45476fc80d_3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45476fc80d_3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45476fc80d_3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45476fc80d_3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45476fc80d_3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45476fc80d_3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45476fc80d_3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45476fc80d_3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45476fc80d_3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45476fc80d_3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45476fc80d_3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451d48a13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451d48a13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45476fc80d_3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45476fc80d_3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45476fc80d_3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45476fc80d_3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45476fc80d_3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45476fc80d_3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45476fc80d_3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45476fc80d_3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45476fc80d_3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45476fc80d_3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45476fc80d_3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45476fc80d_3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45476fc80d_3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45476fc80d_3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45476fc80d_3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45476fc80d_3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45476fc80d_3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45476fc80d_3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f14db2111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f14db2111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support.google.com/google-ads/answer/14505308?hl=en&amp;utm_source=chatgpt.com" TargetMode="External"/><Relationship Id="rId4" Type="http://schemas.openxmlformats.org/officeDocument/2006/relationships/hyperlink" Target="https://www.theverge.com/news/671514/google-ai-mode-overviews-ads-expansion?utm_source=chatgpt.com" TargetMode="External"/><Relationship Id="rId5" Type="http://schemas.openxmlformats.org/officeDocument/2006/relationships/hyperlink" Target="https://www.facebook.com/business/help/2220749868045706?utm_source=chatgpt.com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facebook.com/CliffsLiving/?utm_source=chatgpt.com" TargetMode="External"/><Relationship Id="rId22" Type="http://schemas.openxmlformats.org/officeDocument/2006/relationships/hyperlink" Target="https://www.instagram.com/reserveatlakekeowee/?hl=en&amp;utm_source=chatgpt.com" TargetMode="External"/><Relationship Id="rId21" Type="http://schemas.openxmlformats.org/officeDocument/2006/relationships/hyperlink" Target="https://www.facebook.com/CliffsLiving/?utm_source=chatgpt.com" TargetMode="External"/><Relationship Id="rId24" Type="http://schemas.openxmlformats.org/officeDocument/2006/relationships/hyperlink" Target="https://reserveatlakekeowee.com/?utm_source=chatgpt.com" TargetMode="External"/><Relationship Id="rId23" Type="http://schemas.openxmlformats.org/officeDocument/2006/relationships/hyperlink" Target="https://www.instagram.com/reserveatlakekeowee/?hl=en&amp;utm_source=chatgpt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instagram.com/kiawahislandliving/reels/?utm_source=chatgpt.com" TargetMode="External"/><Relationship Id="rId4" Type="http://schemas.openxmlformats.org/officeDocument/2006/relationships/hyperlink" Target="https://www.instagram.com/kiawahislandliving/reels/?utm_source=chatgpt.com" TargetMode="External"/><Relationship Id="rId9" Type="http://schemas.openxmlformats.org/officeDocument/2006/relationships/hyperlink" Target="https://m.facebook.com/akersellis/about/?utm_source=chatgpt.com" TargetMode="External"/><Relationship Id="rId26" Type="http://schemas.openxmlformats.org/officeDocument/2006/relationships/hyperlink" Target="https://www.instagram.com/balsammountainpreserve/?utm_source=chatgpt.com" TargetMode="External"/><Relationship Id="rId25" Type="http://schemas.openxmlformats.org/officeDocument/2006/relationships/hyperlink" Target="https://reserveatlakekeowee.com/?utm_source=chatgpt.com" TargetMode="External"/><Relationship Id="rId28" Type="http://schemas.openxmlformats.org/officeDocument/2006/relationships/hyperlink" Target="https://www.facebook.com/BalsamMountainPreserve/?utm_source=chatgpt.com" TargetMode="External"/><Relationship Id="rId27" Type="http://schemas.openxmlformats.org/officeDocument/2006/relationships/hyperlink" Target="https://www.instagram.com/balsammountainpreserve/?utm_source=chatgpt.com" TargetMode="External"/><Relationship Id="rId5" Type="http://schemas.openxmlformats.org/officeDocument/2006/relationships/hyperlink" Target="https://www.facebook.com/KiawahIslandLiving/?utm_source=chatgpt.com" TargetMode="External"/><Relationship Id="rId6" Type="http://schemas.openxmlformats.org/officeDocument/2006/relationships/hyperlink" Target="https://www.facebook.com/KiawahIslandLiving/?utm_source=chatgpt.com" TargetMode="External"/><Relationship Id="rId29" Type="http://schemas.openxmlformats.org/officeDocument/2006/relationships/hyperlink" Target="https://www.facebook.com/BalsamMountainPreserve/?utm_source=chatgpt.com" TargetMode="External"/><Relationship Id="rId7" Type="http://schemas.openxmlformats.org/officeDocument/2006/relationships/hyperlink" Target="https://www.instagram.com/akersellis/?hl=en&amp;utm_source=chatgpt.com" TargetMode="External"/><Relationship Id="rId8" Type="http://schemas.openxmlformats.org/officeDocument/2006/relationships/hyperlink" Target="https://www.instagram.com/akersellis/?hl=en&amp;utm_source=chatgpt.com" TargetMode="External"/><Relationship Id="rId31" Type="http://schemas.openxmlformats.org/officeDocument/2006/relationships/hyperlink" Target="https://www.instagram.com/justinwinter_fgp/?utm_source=chatgpt.com" TargetMode="External"/><Relationship Id="rId30" Type="http://schemas.openxmlformats.org/officeDocument/2006/relationships/hyperlink" Target="https://www.instagram.com/justinwinter_fgp/?utm_source=chatgpt.com" TargetMode="External"/><Relationship Id="rId11" Type="http://schemas.openxmlformats.org/officeDocument/2006/relationships/hyperlink" Target="https://www.instagram.com/pamharringtonrealestate/?hl=en&amp;utm_source=chatgpt.com" TargetMode="External"/><Relationship Id="rId33" Type="http://schemas.openxmlformats.org/officeDocument/2006/relationships/hyperlink" Target="https://www.facebook.com/p/Berkeley-Hall-Club-100063707194267/?utm_source=chatgpt.com" TargetMode="External"/><Relationship Id="rId10" Type="http://schemas.openxmlformats.org/officeDocument/2006/relationships/hyperlink" Target="https://m.facebook.com/akersellis/about/?utm_source=chatgpt.com" TargetMode="External"/><Relationship Id="rId32" Type="http://schemas.openxmlformats.org/officeDocument/2006/relationships/hyperlink" Target="https://www.instagram.com/justinwinter_fgp/?utm_source=chatgpt.com" TargetMode="External"/><Relationship Id="rId13" Type="http://schemas.openxmlformats.org/officeDocument/2006/relationships/hyperlink" Target="https://www.facebook.com/pamharringtonrealestate/?utm_source=chatgpt.com" TargetMode="External"/><Relationship Id="rId35" Type="http://schemas.openxmlformats.org/officeDocument/2006/relationships/hyperlink" Target="https://www.facebook.com/p/Berkeley-Hall-Club-100063707194267/?utm_source=chatgpt.com" TargetMode="External"/><Relationship Id="rId12" Type="http://schemas.openxmlformats.org/officeDocument/2006/relationships/hyperlink" Target="https://www.instagram.com/pamharringtonrealestate/?hl=en&amp;utm_source=chatgpt.com" TargetMode="External"/><Relationship Id="rId34" Type="http://schemas.openxmlformats.org/officeDocument/2006/relationships/hyperlink" Target="https://www.facebook.com/p/Berkeley-Hall-Club-100063707194267/?utm_source=chatgpt.com" TargetMode="External"/><Relationship Id="rId15" Type="http://schemas.openxmlformats.org/officeDocument/2006/relationships/hyperlink" Target="https://www.instagram.com/danielravenelsir/?utm_source=chatgpt.com" TargetMode="External"/><Relationship Id="rId14" Type="http://schemas.openxmlformats.org/officeDocument/2006/relationships/hyperlink" Target="https://www.facebook.com/pamharringtonrealestate/?utm_source=chatgpt.com" TargetMode="External"/><Relationship Id="rId17" Type="http://schemas.openxmlformats.org/officeDocument/2006/relationships/hyperlink" Target="https://www.instagram.com/danielravenelsir/?utm_source=chatgpt.com" TargetMode="External"/><Relationship Id="rId16" Type="http://schemas.openxmlformats.org/officeDocument/2006/relationships/hyperlink" Target="https://www.instagram.com/danielravenelsir/?utm_source=chatgpt.com" TargetMode="External"/><Relationship Id="rId19" Type="http://schemas.openxmlformats.org/officeDocument/2006/relationships/hyperlink" Target="https://www.instagram.com/cliffsliving/?utm_source=chatgpt.com" TargetMode="External"/><Relationship Id="rId18" Type="http://schemas.openxmlformats.org/officeDocument/2006/relationships/hyperlink" Target="https://www.instagram.com/cliffsliving/?utm_source=chatgpt.com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about.ads.microsoft.com/en/blog/post/october-2024/transforming-audience-engagement-with-generative-ai?utm_source=chatgpt.com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support.google.com/google-ads/answer/13568488?hl=en&amp;utm_source=chatgpt.com" TargetMode="External"/><Relationship Id="rId4" Type="http://schemas.openxmlformats.org/officeDocument/2006/relationships/hyperlink" Target="https://support.google.com/google-ads/answer/15110871?hl=en&amp;utm_source=chatgpt.com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support.google.com/google-ads/answer/13568488?hl=en&amp;utm_source=chatgpt.com" TargetMode="External"/><Relationship Id="rId4" Type="http://schemas.openxmlformats.org/officeDocument/2006/relationships/hyperlink" Target="https://support.google.com/google-ads/answer/13695777?hl=en&amp;utm_source=chatgpt.com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support.google.com/displayvideo/answer/3032915?hl=en&amp;utm_source=chatgpt.com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South Street Partners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2" name="Google Shape;102;p25"/>
          <p:cNvSpPr txBox="1"/>
          <p:nvPr>
            <p:ph idx="1" type="subTitle"/>
          </p:nvPr>
        </p:nvSpPr>
        <p:spPr>
          <a:xfrm>
            <a:off x="311700" y="2818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2024-25 Performance &amp; Strategy 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6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2025-26 Reporting &amp; Collaboration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582683" y="1070317"/>
            <a:ext cx="8124000" cy="37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Introductions &amp; Session Overview</a:t>
            </a:r>
            <a:endParaRPr b="1" sz="1600">
              <a:solidFill>
                <a:srgbClr val="073763"/>
              </a:solidFill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Lead &amp; Sales Performance</a:t>
            </a:r>
            <a:r>
              <a:rPr lang="en" sz="1600">
                <a:solidFill>
                  <a:srgbClr val="073763"/>
                </a:solidFill>
              </a:rPr>
              <a:t> (Trailing 12 months w/ YoY </a:t>
            </a:r>
            <a:r>
              <a:rPr lang="en" sz="1600">
                <a:solidFill>
                  <a:srgbClr val="073763"/>
                </a:solidFill>
              </a:rPr>
              <a:t>comparisons</a:t>
            </a:r>
            <a:r>
              <a:rPr lang="en" sz="1600">
                <a:solidFill>
                  <a:srgbClr val="073763"/>
                </a:solidFill>
              </a:rPr>
              <a:t>)</a:t>
            </a:r>
            <a:endParaRPr sz="1600">
              <a:solidFill>
                <a:srgbClr val="073763"/>
              </a:solidFill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Trend Identification &amp; Discussion</a:t>
            </a:r>
            <a:endParaRPr b="1" sz="1600">
              <a:solidFill>
                <a:srgbClr val="073763"/>
              </a:solidFill>
            </a:endParaRPr>
          </a:p>
          <a:p>
            <a:pPr indent="-298450" lvl="1" marL="9144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100"/>
              <a:buAutoNum type="alphaLcPeriod"/>
            </a:pPr>
            <a:r>
              <a:rPr lang="en" sz="1100">
                <a:solidFill>
                  <a:srgbClr val="073763"/>
                </a:solidFill>
              </a:rPr>
              <a:t>Key Initiatives in the last 12 months</a:t>
            </a:r>
            <a:endParaRPr sz="1100">
              <a:solidFill>
                <a:srgbClr val="073763"/>
              </a:solidFill>
            </a:endParaRPr>
          </a:p>
          <a:p>
            <a:pPr indent="-298450" lvl="1" marL="9144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100"/>
              <a:buAutoNum type="alphaLcPeriod"/>
            </a:pPr>
            <a:r>
              <a:rPr lang="en" sz="1100">
                <a:solidFill>
                  <a:srgbClr val="073763"/>
                </a:solidFill>
              </a:rPr>
              <a:t>Performance trends (Search &amp; Display)</a:t>
            </a:r>
            <a:endParaRPr sz="1100">
              <a:solidFill>
                <a:srgbClr val="073763"/>
              </a:solidFill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Competitive Analysis by Project</a:t>
            </a:r>
            <a:endParaRPr b="1" sz="1600">
              <a:solidFill>
                <a:srgbClr val="073763"/>
              </a:solidFill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What new factors have the greatest </a:t>
            </a:r>
            <a:r>
              <a:rPr b="1" lang="en" sz="1600">
                <a:solidFill>
                  <a:srgbClr val="073763"/>
                </a:solidFill>
              </a:rPr>
              <a:t>impact</a:t>
            </a:r>
            <a:r>
              <a:rPr b="1" lang="en" sz="1600">
                <a:solidFill>
                  <a:srgbClr val="073763"/>
                </a:solidFill>
              </a:rPr>
              <a:t> on Digital Visibility?</a:t>
            </a:r>
            <a:endParaRPr b="1" sz="1600">
              <a:solidFill>
                <a:srgbClr val="073763"/>
              </a:solidFill>
            </a:endParaRPr>
          </a:p>
          <a:p>
            <a:pPr indent="-298450" lvl="1" marL="9144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100"/>
              <a:buAutoNum type="alphaLcPeriod"/>
            </a:pPr>
            <a:r>
              <a:rPr lang="en" sz="1100">
                <a:solidFill>
                  <a:srgbClr val="073763"/>
                </a:solidFill>
              </a:rPr>
              <a:t>EEAT as a filter for AI-based results inclusion</a:t>
            </a:r>
            <a:endParaRPr sz="1100">
              <a:solidFill>
                <a:srgbClr val="073763"/>
              </a:solidFill>
            </a:endParaRPr>
          </a:p>
          <a:p>
            <a:pPr indent="-298450" lvl="1" marL="9144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100"/>
              <a:buAutoNum type="alphaLcPeriod"/>
            </a:pPr>
            <a:r>
              <a:rPr lang="en" sz="1100">
                <a:solidFill>
                  <a:srgbClr val="073763"/>
                </a:solidFill>
              </a:rPr>
              <a:t>AI overviews (AIO) &amp; AI contributions to Search</a:t>
            </a:r>
            <a:endParaRPr sz="1100">
              <a:solidFill>
                <a:srgbClr val="073763"/>
              </a:solidFill>
            </a:endParaRPr>
          </a:p>
          <a:p>
            <a:pPr indent="-298450" lvl="1" marL="9144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100"/>
              <a:buAutoNum type="alphaLcPeriod"/>
            </a:pPr>
            <a:r>
              <a:rPr lang="en" sz="1100">
                <a:solidFill>
                  <a:srgbClr val="073763"/>
                </a:solidFill>
              </a:rPr>
              <a:t>Social Media indexing by Google/Microsoft</a:t>
            </a:r>
            <a:endParaRPr sz="1100">
              <a:solidFill>
                <a:srgbClr val="073763"/>
              </a:solidFill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73763"/>
              </a:buClr>
              <a:buSzPts val="1600"/>
              <a:buAutoNum type="arabicPeriod"/>
            </a:pPr>
            <a:r>
              <a:rPr b="1" lang="en" sz="1600">
                <a:solidFill>
                  <a:srgbClr val="073763"/>
                </a:solidFill>
              </a:rPr>
              <a:t>What does all this mean for Digital Strategy going forward?</a:t>
            </a:r>
            <a:endParaRPr sz="16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7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Introductions - PHI Team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16" name="Google Shape;116;p27"/>
          <p:cNvSpPr txBox="1"/>
          <p:nvPr/>
        </p:nvSpPr>
        <p:spPr>
          <a:xfrm>
            <a:off x="880400" y="1285850"/>
            <a:ext cx="70524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b="1" lang="en" sz="2000">
                <a:solidFill>
                  <a:srgbClr val="073763"/>
                </a:solidFill>
              </a:rPr>
              <a:t>Glenn Harmon </a:t>
            </a:r>
            <a:r>
              <a:rPr lang="en" sz="2000">
                <a:solidFill>
                  <a:srgbClr val="073763"/>
                </a:solidFill>
              </a:rPr>
              <a:t>-</a:t>
            </a:r>
            <a:r>
              <a:rPr b="1" lang="en" sz="2000">
                <a:solidFill>
                  <a:srgbClr val="073763"/>
                </a:solidFill>
              </a:rPr>
              <a:t> </a:t>
            </a:r>
            <a:r>
              <a:rPr lang="en" sz="2000">
                <a:solidFill>
                  <a:srgbClr val="073763"/>
                </a:solidFill>
              </a:rPr>
              <a:t>Partner at Pinckney Harmon and strategic lead on the SSP account for approx 5 years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b="1" lang="en" sz="2000">
                <a:solidFill>
                  <a:srgbClr val="073763"/>
                </a:solidFill>
              </a:rPr>
              <a:t>Noelle Erikson</a:t>
            </a:r>
            <a:r>
              <a:rPr lang="en" sz="2000">
                <a:solidFill>
                  <a:srgbClr val="073763"/>
                </a:solidFill>
              </a:rPr>
              <a:t> - Account Manager for all SSP projects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b="1" lang="en" sz="2000">
                <a:solidFill>
                  <a:srgbClr val="073763"/>
                </a:solidFill>
              </a:rPr>
              <a:t>Shaina Kennedy</a:t>
            </a:r>
            <a:r>
              <a:rPr lang="en" sz="2000">
                <a:solidFill>
                  <a:srgbClr val="073763"/>
                </a:solidFill>
              </a:rPr>
              <a:t> - Content lead for the SSP account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2000"/>
              </a:spcAft>
              <a:buClr>
                <a:srgbClr val="073763"/>
              </a:buClr>
              <a:buSzPts val="2000"/>
              <a:buChar char="●"/>
            </a:pPr>
            <a:r>
              <a:rPr b="1" lang="en" sz="2000">
                <a:solidFill>
                  <a:srgbClr val="073763"/>
                </a:solidFill>
              </a:rPr>
              <a:t>Dennis Chen</a:t>
            </a:r>
            <a:r>
              <a:rPr lang="en" sz="2000">
                <a:solidFill>
                  <a:srgbClr val="073763"/>
                </a:solidFill>
              </a:rPr>
              <a:t> - Oversees Google Paid Media implementation and tactical analysis for all SSP projects</a:t>
            </a:r>
            <a:endParaRPr sz="20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8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PHI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Contributions to Digital Marketing for SSP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154400" y="1012550"/>
            <a:ext cx="85197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Paid Media and Organic Visibility Implementations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Google and Social Media Advertising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Content Writing/Deployment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Concepting, Writing, and Uploading Blog Content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Competitive Analysis &amp; Reporting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Monitoring and Analyzing Competition for Visibility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Digital Visibility &amp; Content Strategy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Performance Analysis ⇨ Assess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Vulnerabilities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/Opportunities ⇨ Propose Strategic Adjustments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Goal-based Analytics &amp; Reporting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Lead/Revenue-based Monthly Reporting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➔"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Consulting &amp; Collaboration on top-level Digital Strategy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◆"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Top-level Strategy Sessions based on both Performance &amp; the Macro Economic and Digital Environments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9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Lead &amp; Sales Performance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30" name="Google Shape;130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Trailing 12 months w/ YoY comparisons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/>
          <p:nvPr/>
        </p:nvSpPr>
        <p:spPr>
          <a:xfrm>
            <a:off x="0" y="0"/>
            <a:ext cx="91515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0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Trailing 12 month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Sales Activity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37" name="Google Shape;137;p30"/>
          <p:cNvSpPr txBox="1"/>
          <p:nvPr/>
        </p:nvSpPr>
        <p:spPr>
          <a:xfrm>
            <a:off x="192863" y="1179125"/>
            <a:ext cx="3815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PBL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38" name="Google Shape;138;p30"/>
          <p:cNvSpPr txBox="1"/>
          <p:nvPr/>
        </p:nvSpPr>
        <p:spPr>
          <a:xfrm>
            <a:off x="7076025" y="274500"/>
            <a:ext cx="18357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Aug</a:t>
            </a: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 1, 2024 -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9" name="Google Shape;139;p30"/>
          <p:cNvSpPr/>
          <p:nvPr/>
        </p:nvSpPr>
        <p:spPr>
          <a:xfrm>
            <a:off x="198646" y="25790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0"/>
          <p:cNvSpPr txBox="1"/>
          <p:nvPr/>
        </p:nvSpPr>
        <p:spPr>
          <a:xfrm>
            <a:off x="198796" y="26352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41" name="Google Shape;141;p30"/>
          <p:cNvSpPr txBox="1"/>
          <p:nvPr/>
        </p:nvSpPr>
        <p:spPr>
          <a:xfrm>
            <a:off x="198796" y="29638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916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42" name="Google Shape;142;p30"/>
          <p:cNvSpPr txBox="1"/>
          <p:nvPr/>
        </p:nvSpPr>
        <p:spPr>
          <a:xfrm>
            <a:off x="198796" y="32001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972  </a:t>
            </a:r>
            <a:r>
              <a:rPr b="1" lang="en" sz="900">
                <a:solidFill>
                  <a:srgbClr val="EA9999"/>
                </a:solidFill>
              </a:rPr>
              <a:t>⬇ 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43" name="Google Shape;143;p30"/>
          <p:cNvSpPr/>
          <p:nvPr/>
        </p:nvSpPr>
        <p:spPr>
          <a:xfrm>
            <a:off x="5895921" y="2581833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0"/>
          <p:cNvSpPr txBox="1"/>
          <p:nvPr/>
        </p:nvSpPr>
        <p:spPr>
          <a:xfrm>
            <a:off x="5896218" y="2638008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5896218" y="2966690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</a:t>
            </a:r>
            <a:r>
              <a:rPr b="1" lang="en" sz="2200">
                <a:solidFill>
                  <a:schemeClr val="dk1"/>
                </a:solidFill>
              </a:rPr>
              <a:t>82,746,170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146" name="Google Shape;146;p30"/>
          <p:cNvSpPr txBox="1"/>
          <p:nvPr/>
        </p:nvSpPr>
        <p:spPr>
          <a:xfrm>
            <a:off x="5896218" y="3202982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</a:t>
            </a:r>
            <a:r>
              <a:rPr lang="en" sz="900">
                <a:solidFill>
                  <a:schemeClr val="dk1"/>
                </a:solidFill>
              </a:rPr>
              <a:t>100,699,100</a:t>
            </a:r>
            <a:r>
              <a:rPr lang="en" sz="900">
                <a:solidFill>
                  <a:schemeClr val="dk1"/>
                </a:solidFill>
              </a:rPr>
              <a:t> </a:t>
            </a:r>
            <a:r>
              <a:rPr b="1" lang="en" sz="900">
                <a:solidFill>
                  <a:srgbClr val="EA9999"/>
                </a:solidFill>
              </a:rPr>
              <a:t>⬇17%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47" name="Google Shape;147;p30"/>
          <p:cNvSpPr/>
          <p:nvPr/>
        </p:nvSpPr>
        <p:spPr>
          <a:xfrm>
            <a:off x="1329533" y="257935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0"/>
          <p:cNvSpPr txBox="1"/>
          <p:nvPr/>
        </p:nvSpPr>
        <p:spPr>
          <a:xfrm>
            <a:off x="1329683" y="296420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107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49" name="Google Shape;149;p30"/>
          <p:cNvSpPr txBox="1"/>
          <p:nvPr/>
        </p:nvSpPr>
        <p:spPr>
          <a:xfrm>
            <a:off x="1329683" y="320049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129  </a:t>
            </a:r>
            <a:r>
              <a:rPr b="1" lang="en" sz="900">
                <a:solidFill>
                  <a:srgbClr val="EA9999"/>
                </a:solidFill>
              </a:rPr>
              <a:t>⬇ 17%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50" name="Google Shape;150;p30"/>
          <p:cNvSpPr/>
          <p:nvPr/>
        </p:nvSpPr>
        <p:spPr>
          <a:xfrm>
            <a:off x="2460583" y="25790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0"/>
          <p:cNvSpPr txBox="1"/>
          <p:nvPr/>
        </p:nvSpPr>
        <p:spPr>
          <a:xfrm>
            <a:off x="2460733" y="26352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52" name="Google Shape;152;p30"/>
          <p:cNvSpPr txBox="1"/>
          <p:nvPr/>
        </p:nvSpPr>
        <p:spPr>
          <a:xfrm>
            <a:off x="2460733" y="29638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801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53" name="Google Shape;153;p30"/>
          <p:cNvSpPr txBox="1"/>
          <p:nvPr/>
        </p:nvSpPr>
        <p:spPr>
          <a:xfrm>
            <a:off x="2419291" y="3200175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840  </a:t>
            </a:r>
            <a:r>
              <a:rPr b="1" lang="en" sz="900">
                <a:solidFill>
                  <a:srgbClr val="EA9999"/>
                </a:solidFill>
              </a:rPr>
              <a:t>⬇ 4%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54" name="Google Shape;154;p30"/>
          <p:cNvSpPr/>
          <p:nvPr/>
        </p:nvSpPr>
        <p:spPr>
          <a:xfrm>
            <a:off x="3600833" y="2581979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0"/>
          <p:cNvSpPr txBox="1"/>
          <p:nvPr/>
        </p:nvSpPr>
        <p:spPr>
          <a:xfrm>
            <a:off x="3600983" y="2638154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56" name="Google Shape;156;p30"/>
          <p:cNvSpPr txBox="1"/>
          <p:nvPr/>
        </p:nvSpPr>
        <p:spPr>
          <a:xfrm>
            <a:off x="3600983" y="296683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57" name="Google Shape;157;p30"/>
          <p:cNvSpPr txBox="1"/>
          <p:nvPr/>
        </p:nvSpPr>
        <p:spPr>
          <a:xfrm>
            <a:off x="3600983" y="320312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6 </a:t>
            </a:r>
            <a:r>
              <a:rPr b="1" lang="en" sz="900">
                <a:solidFill>
                  <a:srgbClr val="EA9999"/>
                </a:solidFill>
              </a:rPr>
              <a:t>⬇16%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58" name="Google Shape;158;p30"/>
          <p:cNvSpPr txBox="1"/>
          <p:nvPr/>
        </p:nvSpPr>
        <p:spPr>
          <a:xfrm>
            <a:off x="192866" y="2322125"/>
            <a:ext cx="4273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KIRE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9" name="Google Shape;159;p30"/>
          <p:cNvSpPr txBox="1"/>
          <p:nvPr/>
        </p:nvSpPr>
        <p:spPr>
          <a:xfrm>
            <a:off x="1329608" y="2636762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60" name="Google Shape;160;p30"/>
          <p:cNvSpPr/>
          <p:nvPr/>
        </p:nvSpPr>
        <p:spPr>
          <a:xfrm>
            <a:off x="4748881" y="258706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0"/>
          <p:cNvSpPr txBox="1"/>
          <p:nvPr/>
        </p:nvSpPr>
        <p:spPr>
          <a:xfrm>
            <a:off x="4749031" y="264323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62" name="Google Shape;162;p30"/>
          <p:cNvSpPr txBox="1"/>
          <p:nvPr/>
        </p:nvSpPr>
        <p:spPr>
          <a:xfrm>
            <a:off x="4749031" y="297191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63" name="Google Shape;163;p30"/>
          <p:cNvSpPr txBox="1"/>
          <p:nvPr/>
        </p:nvSpPr>
        <p:spPr>
          <a:xfrm>
            <a:off x="4749169" y="32040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35 </a:t>
            </a:r>
            <a:r>
              <a:rPr b="1" lang="en" sz="900">
                <a:solidFill>
                  <a:srgbClr val="EA9999"/>
                </a:solidFill>
              </a:rPr>
              <a:t>⬇22%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64" name="Google Shape;164;p30"/>
          <p:cNvSpPr/>
          <p:nvPr/>
        </p:nvSpPr>
        <p:spPr>
          <a:xfrm>
            <a:off x="198646" y="370490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0"/>
          <p:cNvSpPr txBox="1"/>
          <p:nvPr/>
        </p:nvSpPr>
        <p:spPr>
          <a:xfrm>
            <a:off x="198796" y="376107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198796" y="408975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1865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163516" y="4326050"/>
            <a:ext cx="1201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2515  </a:t>
            </a:r>
            <a:r>
              <a:rPr b="1" lang="en" sz="900">
                <a:solidFill>
                  <a:srgbClr val="EA9999"/>
                </a:solidFill>
              </a:rPr>
              <a:t>⬇ 25%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68" name="Google Shape;168;p30"/>
          <p:cNvSpPr/>
          <p:nvPr/>
        </p:nvSpPr>
        <p:spPr>
          <a:xfrm>
            <a:off x="5895921" y="3707711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0"/>
          <p:cNvSpPr txBox="1"/>
          <p:nvPr/>
        </p:nvSpPr>
        <p:spPr>
          <a:xfrm>
            <a:off x="5896218" y="3763886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5896218" y="4092568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$91,720,813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171" name="Google Shape;171;p30"/>
          <p:cNvSpPr txBox="1"/>
          <p:nvPr/>
        </p:nvSpPr>
        <p:spPr>
          <a:xfrm>
            <a:off x="5896218" y="4328860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$75,774,614 </a:t>
            </a:r>
            <a:r>
              <a:rPr b="1" lang="en" sz="900">
                <a:solidFill>
                  <a:srgbClr val="93C47D"/>
                </a:solidFill>
              </a:rPr>
              <a:t>⬆ 21%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72" name="Google Shape;172;p30"/>
          <p:cNvSpPr/>
          <p:nvPr/>
        </p:nvSpPr>
        <p:spPr>
          <a:xfrm>
            <a:off x="1329533" y="3705228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0"/>
          <p:cNvSpPr txBox="1"/>
          <p:nvPr/>
        </p:nvSpPr>
        <p:spPr>
          <a:xfrm>
            <a:off x="1329683" y="409008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286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74" name="Google Shape;174;p30"/>
          <p:cNvSpPr txBox="1"/>
          <p:nvPr/>
        </p:nvSpPr>
        <p:spPr>
          <a:xfrm>
            <a:off x="1329683" y="432637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399  </a:t>
            </a:r>
            <a:r>
              <a:rPr b="1" lang="en" sz="900">
                <a:solidFill>
                  <a:srgbClr val="EA9999"/>
                </a:solidFill>
              </a:rPr>
              <a:t>⬇ 28%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75" name="Google Shape;175;p30"/>
          <p:cNvSpPr/>
          <p:nvPr/>
        </p:nvSpPr>
        <p:spPr>
          <a:xfrm>
            <a:off x="2460583" y="370490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0"/>
          <p:cNvSpPr txBox="1"/>
          <p:nvPr/>
        </p:nvSpPr>
        <p:spPr>
          <a:xfrm>
            <a:off x="2460733" y="376107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2460733" y="408975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1542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78" name="Google Shape;178;p30"/>
          <p:cNvSpPr txBox="1"/>
          <p:nvPr/>
        </p:nvSpPr>
        <p:spPr>
          <a:xfrm>
            <a:off x="2419291" y="4326053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2074  </a:t>
            </a:r>
            <a:r>
              <a:rPr b="1" lang="en" sz="900">
                <a:solidFill>
                  <a:srgbClr val="EA9999"/>
                </a:solidFill>
              </a:rPr>
              <a:t>⬇ 25%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3600833" y="3707857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0"/>
          <p:cNvSpPr txBox="1"/>
          <p:nvPr/>
        </p:nvSpPr>
        <p:spPr>
          <a:xfrm>
            <a:off x="3600983" y="3764032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3600983" y="409271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82" name="Google Shape;182;p30"/>
          <p:cNvSpPr txBox="1"/>
          <p:nvPr/>
        </p:nvSpPr>
        <p:spPr>
          <a:xfrm>
            <a:off x="3600983" y="432900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39 </a:t>
            </a:r>
            <a:r>
              <a:rPr b="1" lang="en" sz="900">
                <a:solidFill>
                  <a:srgbClr val="EA9999"/>
                </a:solidFill>
              </a:rPr>
              <a:t>⬇ 5%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192866" y="3448003"/>
            <a:ext cx="4273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CLF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84" name="Google Shape;184;p30"/>
          <p:cNvSpPr txBox="1"/>
          <p:nvPr/>
        </p:nvSpPr>
        <p:spPr>
          <a:xfrm>
            <a:off x="1329608" y="376264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4748881" y="3712941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0"/>
          <p:cNvSpPr txBox="1"/>
          <p:nvPr/>
        </p:nvSpPr>
        <p:spPr>
          <a:xfrm>
            <a:off x="4749031" y="3769116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749031" y="409779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67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4749169" y="432988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73 </a:t>
            </a:r>
            <a:r>
              <a:rPr b="1" lang="en" sz="900">
                <a:solidFill>
                  <a:srgbClr val="EA9999"/>
                </a:solidFill>
              </a:rPr>
              <a:t>⬇ 8%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8114689" y="1444075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0"/>
          <p:cNvSpPr txBox="1"/>
          <p:nvPr/>
        </p:nvSpPr>
        <p:spPr>
          <a:xfrm>
            <a:off x="8114805" y="1500250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8114805" y="182893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32</a:t>
            </a:r>
            <a:r>
              <a:rPr b="1" lang="en" sz="2600">
                <a:solidFill>
                  <a:schemeClr val="dk1"/>
                </a:solidFill>
              </a:rPr>
              <a:t>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8114912" y="2061022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22%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8114689" y="2587075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 txBox="1"/>
          <p:nvPr/>
        </p:nvSpPr>
        <p:spPr>
          <a:xfrm>
            <a:off x="8114805" y="2643250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8114805" y="297193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13%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8114912" y="3204022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13%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8114689" y="3712953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 txBox="1"/>
          <p:nvPr/>
        </p:nvSpPr>
        <p:spPr>
          <a:xfrm>
            <a:off x="8114805" y="3769128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8114805" y="4097809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48%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8114912" y="432990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36%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213691" y="4426200"/>
            <a:ext cx="9822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73763"/>
                </a:solidFill>
              </a:rPr>
              <a:t>82% of TTL in both periods</a:t>
            </a:r>
            <a:endParaRPr sz="1100">
              <a:solidFill>
                <a:srgbClr val="073763"/>
              </a:solidFill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196827" y="1436086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0"/>
          <p:cNvSpPr txBox="1"/>
          <p:nvPr/>
        </p:nvSpPr>
        <p:spPr>
          <a:xfrm>
            <a:off x="196977" y="149226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196977" y="182094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1280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196977" y="205723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1561  </a:t>
            </a:r>
            <a:r>
              <a:rPr b="1" lang="en" sz="900">
                <a:solidFill>
                  <a:srgbClr val="EA9999"/>
                </a:solidFill>
              </a:rPr>
              <a:t>⬇18%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5894102" y="1438894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0"/>
          <p:cNvSpPr txBox="1"/>
          <p:nvPr/>
        </p:nvSpPr>
        <p:spPr>
          <a:xfrm>
            <a:off x="5894400" y="1495069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5894400" y="1823751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$82,024,986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5894400" y="2060043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$50,262,720 </a:t>
            </a:r>
            <a:r>
              <a:rPr b="1" lang="en" sz="900">
                <a:solidFill>
                  <a:srgbClr val="93C47D"/>
                </a:solidFill>
              </a:rPr>
              <a:t>⬆ 63%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10" name="Google Shape;210;p30"/>
          <p:cNvSpPr/>
          <p:nvPr/>
        </p:nvSpPr>
        <p:spPr>
          <a:xfrm>
            <a:off x="1327715" y="1436411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"/>
          <p:cNvSpPr txBox="1"/>
          <p:nvPr/>
        </p:nvSpPr>
        <p:spPr>
          <a:xfrm>
            <a:off x="1327865" y="182126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327865" y="205755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27  </a:t>
            </a:r>
            <a:r>
              <a:rPr b="1" lang="en" sz="900">
                <a:solidFill>
                  <a:srgbClr val="EA9999"/>
                </a:solidFill>
              </a:rPr>
              <a:t>⬇ 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13" name="Google Shape;213;p30"/>
          <p:cNvSpPr/>
          <p:nvPr/>
        </p:nvSpPr>
        <p:spPr>
          <a:xfrm>
            <a:off x="2458765" y="1436086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2458915" y="149226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15" name="Google Shape;215;p30"/>
          <p:cNvSpPr txBox="1"/>
          <p:nvPr/>
        </p:nvSpPr>
        <p:spPr>
          <a:xfrm>
            <a:off x="2458915" y="182094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1255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2417472" y="2057236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1520  </a:t>
            </a:r>
            <a:r>
              <a:rPr b="1" lang="en" sz="900">
                <a:solidFill>
                  <a:srgbClr val="EA9999"/>
                </a:solidFill>
              </a:rPr>
              <a:t>⬇ 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3599015" y="143904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0"/>
          <p:cNvSpPr txBox="1"/>
          <p:nvPr/>
        </p:nvSpPr>
        <p:spPr>
          <a:xfrm>
            <a:off x="3599165" y="149521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3599165" y="182389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20" name="Google Shape;220;p30"/>
          <p:cNvSpPr txBox="1"/>
          <p:nvPr/>
        </p:nvSpPr>
        <p:spPr>
          <a:xfrm>
            <a:off x="3599165" y="206018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11</a:t>
            </a:r>
            <a:r>
              <a:rPr b="1" lang="en" sz="900">
                <a:solidFill>
                  <a:srgbClr val="EA9999"/>
                </a:solidFill>
              </a:rPr>
              <a:t>⬇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21" name="Google Shape;221;p30"/>
          <p:cNvSpPr txBox="1"/>
          <p:nvPr/>
        </p:nvSpPr>
        <p:spPr>
          <a:xfrm>
            <a:off x="1327790" y="1493823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4747063" y="144412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0"/>
          <p:cNvSpPr txBox="1"/>
          <p:nvPr/>
        </p:nvSpPr>
        <p:spPr>
          <a:xfrm>
            <a:off x="4747213" y="150029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24" name="Google Shape;224;p30"/>
          <p:cNvSpPr txBox="1"/>
          <p:nvPr/>
        </p:nvSpPr>
        <p:spPr>
          <a:xfrm>
            <a:off x="4747213" y="182897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25" name="Google Shape;225;p30"/>
          <p:cNvSpPr txBox="1"/>
          <p:nvPr/>
        </p:nvSpPr>
        <p:spPr>
          <a:xfrm>
            <a:off x="4747350" y="206107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28  </a:t>
            </a:r>
            <a:r>
              <a:rPr b="1" lang="en" sz="900">
                <a:solidFill>
                  <a:srgbClr val="93C47D"/>
                </a:solidFill>
              </a:rPr>
              <a:t>⬆ 11%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1"/>
          <p:cNvSpPr txBox="1"/>
          <p:nvPr/>
        </p:nvSpPr>
        <p:spPr>
          <a:xfrm>
            <a:off x="270500" y="208650"/>
            <a:ext cx="69690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Digitally-driven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Sales Activity - </a:t>
            </a:r>
            <a:r>
              <a:rPr lang="en" sz="16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Trailing 12 months</a:t>
            </a:r>
            <a:endParaRPr sz="16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32" name="Google Shape;232;p31" title="Screenshot 2025-08-13 at 10.35.1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775" y="2277150"/>
            <a:ext cx="6545827" cy="26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 title="Screenshot 2025-08-13 at 10.35.2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3626" y="2504382"/>
            <a:ext cx="1699300" cy="11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1"/>
          <p:cNvSpPr txBox="1"/>
          <p:nvPr/>
        </p:nvSpPr>
        <p:spPr>
          <a:xfrm>
            <a:off x="7076025" y="274500"/>
            <a:ext cx="18357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Aug 1, 2024 -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5" name="Google Shape;235;p31"/>
          <p:cNvSpPr txBox="1"/>
          <p:nvPr/>
        </p:nvSpPr>
        <p:spPr>
          <a:xfrm>
            <a:off x="192863" y="1026725"/>
            <a:ext cx="3815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PBL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8114689" y="1291675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1"/>
          <p:cNvSpPr txBox="1"/>
          <p:nvPr/>
        </p:nvSpPr>
        <p:spPr>
          <a:xfrm>
            <a:off x="8114805" y="1347850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8114805" y="167653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32%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8114912" y="1908622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22%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196827" y="1283686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1"/>
          <p:cNvSpPr txBox="1"/>
          <p:nvPr/>
        </p:nvSpPr>
        <p:spPr>
          <a:xfrm>
            <a:off x="196977" y="133986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196977" y="166854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1280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196977" y="190483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1561  </a:t>
            </a:r>
            <a:r>
              <a:rPr b="1" lang="en" sz="900">
                <a:solidFill>
                  <a:srgbClr val="EA9999"/>
                </a:solidFill>
              </a:rPr>
              <a:t>⬇18%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5894102" y="1286494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1"/>
          <p:cNvSpPr txBox="1"/>
          <p:nvPr/>
        </p:nvSpPr>
        <p:spPr>
          <a:xfrm>
            <a:off x="5894400" y="1342669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5894400" y="1671351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$82,024,986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894400" y="1907643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$50,262,720 </a:t>
            </a:r>
            <a:r>
              <a:rPr b="1" lang="en" sz="900">
                <a:solidFill>
                  <a:srgbClr val="93C47D"/>
                </a:solidFill>
              </a:rPr>
              <a:t>⬆ 63%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1327715" y="1284011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1327865" y="166886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1327865" y="190515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27  </a:t>
            </a:r>
            <a:r>
              <a:rPr b="1" lang="en" sz="900">
                <a:solidFill>
                  <a:srgbClr val="EA9999"/>
                </a:solidFill>
              </a:rPr>
              <a:t>⬇ 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2458765" y="1283686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 txBox="1"/>
          <p:nvPr/>
        </p:nvSpPr>
        <p:spPr>
          <a:xfrm>
            <a:off x="2458915" y="133986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53" name="Google Shape;253;p31"/>
          <p:cNvSpPr txBox="1"/>
          <p:nvPr/>
        </p:nvSpPr>
        <p:spPr>
          <a:xfrm>
            <a:off x="2458915" y="166854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1255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2417472" y="1904836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1520  </a:t>
            </a:r>
            <a:r>
              <a:rPr b="1" lang="en" sz="900">
                <a:solidFill>
                  <a:srgbClr val="EA9999"/>
                </a:solidFill>
              </a:rPr>
              <a:t>⬇ 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3599015" y="128664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1"/>
          <p:cNvSpPr txBox="1"/>
          <p:nvPr/>
        </p:nvSpPr>
        <p:spPr>
          <a:xfrm>
            <a:off x="3599165" y="134281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57" name="Google Shape;257;p31"/>
          <p:cNvSpPr txBox="1"/>
          <p:nvPr/>
        </p:nvSpPr>
        <p:spPr>
          <a:xfrm>
            <a:off x="3599165" y="167149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58" name="Google Shape;258;p31"/>
          <p:cNvSpPr txBox="1"/>
          <p:nvPr/>
        </p:nvSpPr>
        <p:spPr>
          <a:xfrm>
            <a:off x="3599165" y="190778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11</a:t>
            </a:r>
            <a:r>
              <a:rPr b="1" lang="en" sz="900">
                <a:solidFill>
                  <a:srgbClr val="EA9999"/>
                </a:solidFill>
              </a:rPr>
              <a:t>⬇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59" name="Google Shape;259;p31"/>
          <p:cNvSpPr txBox="1"/>
          <p:nvPr/>
        </p:nvSpPr>
        <p:spPr>
          <a:xfrm>
            <a:off x="1327790" y="1341423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60" name="Google Shape;260;p31"/>
          <p:cNvSpPr/>
          <p:nvPr/>
        </p:nvSpPr>
        <p:spPr>
          <a:xfrm>
            <a:off x="4747063" y="129172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"/>
          <p:cNvSpPr txBox="1"/>
          <p:nvPr/>
        </p:nvSpPr>
        <p:spPr>
          <a:xfrm>
            <a:off x="4747213" y="134789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62" name="Google Shape;262;p31"/>
          <p:cNvSpPr txBox="1"/>
          <p:nvPr/>
        </p:nvSpPr>
        <p:spPr>
          <a:xfrm>
            <a:off x="4747213" y="167657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63" name="Google Shape;263;p31"/>
          <p:cNvSpPr txBox="1"/>
          <p:nvPr/>
        </p:nvSpPr>
        <p:spPr>
          <a:xfrm>
            <a:off x="4747350" y="190867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28  </a:t>
            </a:r>
            <a:r>
              <a:rPr b="1" lang="en" sz="900">
                <a:solidFill>
                  <a:srgbClr val="93C47D"/>
                </a:solidFill>
              </a:rPr>
              <a:t>⬆ 11%</a:t>
            </a:r>
            <a:endParaRPr b="1" sz="2300">
              <a:solidFill>
                <a:srgbClr val="F1C232"/>
              </a:solidFill>
            </a:endParaRPr>
          </a:p>
        </p:txBody>
      </p:sp>
      <p:cxnSp>
        <p:nvCxnSpPr>
          <p:cNvPr id="264" name="Google Shape;264;p31"/>
          <p:cNvCxnSpPr/>
          <p:nvPr/>
        </p:nvCxnSpPr>
        <p:spPr>
          <a:xfrm flipH="1" rot="10800000">
            <a:off x="3946825" y="2148050"/>
            <a:ext cx="22200" cy="2540100"/>
          </a:xfrm>
          <a:prstGeom prst="straightConnector1">
            <a:avLst/>
          </a:prstGeom>
          <a:noFill/>
          <a:ln cap="flat" cmpd="sng" w="19050">
            <a:solidFill>
              <a:srgbClr val="1C4587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"/>
          <p:cNvSpPr txBox="1"/>
          <p:nvPr/>
        </p:nvSpPr>
        <p:spPr>
          <a:xfrm>
            <a:off x="270500" y="208650"/>
            <a:ext cx="69690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Digitally-driven Sales Activity - </a:t>
            </a:r>
            <a:r>
              <a:rPr lang="en" sz="16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Trailing 12 months</a:t>
            </a:r>
            <a:endParaRPr sz="16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71" name="Google Shape;271;p32"/>
          <p:cNvSpPr txBox="1"/>
          <p:nvPr/>
        </p:nvSpPr>
        <p:spPr>
          <a:xfrm>
            <a:off x="7076025" y="274500"/>
            <a:ext cx="18357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Aug 1, 2024 -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2" name="Google Shape;272;p32"/>
          <p:cNvSpPr/>
          <p:nvPr/>
        </p:nvSpPr>
        <p:spPr>
          <a:xfrm>
            <a:off x="198646" y="12074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198796" y="12636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74" name="Google Shape;274;p32"/>
          <p:cNvSpPr txBox="1"/>
          <p:nvPr/>
        </p:nvSpPr>
        <p:spPr>
          <a:xfrm>
            <a:off x="198796" y="15922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916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75" name="Google Shape;275;p32"/>
          <p:cNvSpPr txBox="1"/>
          <p:nvPr/>
        </p:nvSpPr>
        <p:spPr>
          <a:xfrm>
            <a:off x="198796" y="18285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972  </a:t>
            </a:r>
            <a:r>
              <a:rPr b="1" lang="en" sz="900">
                <a:solidFill>
                  <a:srgbClr val="EA9999"/>
                </a:solidFill>
              </a:rPr>
              <a:t>⬇ 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76" name="Google Shape;276;p32"/>
          <p:cNvSpPr/>
          <p:nvPr/>
        </p:nvSpPr>
        <p:spPr>
          <a:xfrm>
            <a:off x="5895921" y="1210233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2"/>
          <p:cNvSpPr txBox="1"/>
          <p:nvPr/>
        </p:nvSpPr>
        <p:spPr>
          <a:xfrm>
            <a:off x="5896218" y="1266408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78" name="Google Shape;278;p32"/>
          <p:cNvSpPr txBox="1"/>
          <p:nvPr/>
        </p:nvSpPr>
        <p:spPr>
          <a:xfrm>
            <a:off x="5896218" y="1595090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$82,746,170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279" name="Google Shape;279;p32"/>
          <p:cNvSpPr txBox="1"/>
          <p:nvPr/>
        </p:nvSpPr>
        <p:spPr>
          <a:xfrm>
            <a:off x="5896218" y="1831382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$100,699,100 </a:t>
            </a:r>
            <a:r>
              <a:rPr b="1" lang="en" sz="900">
                <a:solidFill>
                  <a:srgbClr val="EA9999"/>
                </a:solidFill>
              </a:rPr>
              <a:t>⬇17%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80" name="Google Shape;280;p32"/>
          <p:cNvSpPr/>
          <p:nvPr/>
        </p:nvSpPr>
        <p:spPr>
          <a:xfrm>
            <a:off x="1329533" y="120775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2"/>
          <p:cNvSpPr txBox="1"/>
          <p:nvPr/>
        </p:nvSpPr>
        <p:spPr>
          <a:xfrm>
            <a:off x="1329683" y="159260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107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82" name="Google Shape;282;p32"/>
          <p:cNvSpPr txBox="1"/>
          <p:nvPr/>
        </p:nvSpPr>
        <p:spPr>
          <a:xfrm>
            <a:off x="1329683" y="182889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129  </a:t>
            </a:r>
            <a:r>
              <a:rPr b="1" lang="en" sz="900">
                <a:solidFill>
                  <a:srgbClr val="EA9999"/>
                </a:solidFill>
              </a:rPr>
              <a:t>⬇ 17%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283" name="Google Shape;283;p32"/>
          <p:cNvSpPr/>
          <p:nvPr/>
        </p:nvSpPr>
        <p:spPr>
          <a:xfrm>
            <a:off x="2460583" y="12074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2"/>
          <p:cNvSpPr txBox="1"/>
          <p:nvPr/>
        </p:nvSpPr>
        <p:spPr>
          <a:xfrm>
            <a:off x="2460733" y="12636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85" name="Google Shape;285;p32"/>
          <p:cNvSpPr txBox="1"/>
          <p:nvPr/>
        </p:nvSpPr>
        <p:spPr>
          <a:xfrm>
            <a:off x="2460733" y="15922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801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86" name="Google Shape;286;p32"/>
          <p:cNvSpPr txBox="1"/>
          <p:nvPr/>
        </p:nvSpPr>
        <p:spPr>
          <a:xfrm>
            <a:off x="2419291" y="1828575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840  </a:t>
            </a:r>
            <a:r>
              <a:rPr b="1" lang="en" sz="900">
                <a:solidFill>
                  <a:srgbClr val="EA9999"/>
                </a:solidFill>
              </a:rPr>
              <a:t>⬇ 4%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287" name="Google Shape;287;p32"/>
          <p:cNvSpPr/>
          <p:nvPr/>
        </p:nvSpPr>
        <p:spPr>
          <a:xfrm>
            <a:off x="3600833" y="1210379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2"/>
          <p:cNvSpPr txBox="1"/>
          <p:nvPr/>
        </p:nvSpPr>
        <p:spPr>
          <a:xfrm>
            <a:off x="3600983" y="1266554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3600983" y="159523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90" name="Google Shape;290;p32"/>
          <p:cNvSpPr txBox="1"/>
          <p:nvPr/>
        </p:nvSpPr>
        <p:spPr>
          <a:xfrm>
            <a:off x="3600983" y="183152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6 </a:t>
            </a:r>
            <a:r>
              <a:rPr b="1" lang="en" sz="900">
                <a:solidFill>
                  <a:srgbClr val="EA9999"/>
                </a:solidFill>
              </a:rPr>
              <a:t>⬇16%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91" name="Google Shape;291;p32"/>
          <p:cNvSpPr txBox="1"/>
          <p:nvPr/>
        </p:nvSpPr>
        <p:spPr>
          <a:xfrm>
            <a:off x="192866" y="950525"/>
            <a:ext cx="4273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KIRE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92" name="Google Shape;292;p32"/>
          <p:cNvSpPr txBox="1"/>
          <p:nvPr/>
        </p:nvSpPr>
        <p:spPr>
          <a:xfrm>
            <a:off x="1329608" y="1265162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93" name="Google Shape;293;p32"/>
          <p:cNvSpPr/>
          <p:nvPr/>
        </p:nvSpPr>
        <p:spPr>
          <a:xfrm>
            <a:off x="4748881" y="121546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"/>
          <p:cNvSpPr txBox="1"/>
          <p:nvPr/>
        </p:nvSpPr>
        <p:spPr>
          <a:xfrm>
            <a:off x="4749031" y="127163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95" name="Google Shape;295;p32"/>
          <p:cNvSpPr txBox="1"/>
          <p:nvPr/>
        </p:nvSpPr>
        <p:spPr>
          <a:xfrm>
            <a:off x="4749031" y="160031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296" name="Google Shape;296;p32"/>
          <p:cNvSpPr txBox="1"/>
          <p:nvPr/>
        </p:nvSpPr>
        <p:spPr>
          <a:xfrm>
            <a:off x="4749169" y="18324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35 </a:t>
            </a:r>
            <a:r>
              <a:rPr b="1" lang="en" sz="900">
                <a:solidFill>
                  <a:srgbClr val="EA9999"/>
                </a:solidFill>
              </a:rPr>
              <a:t>⬇22%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297" name="Google Shape;297;p32"/>
          <p:cNvSpPr/>
          <p:nvPr/>
        </p:nvSpPr>
        <p:spPr>
          <a:xfrm>
            <a:off x="8114689" y="1215475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2"/>
          <p:cNvSpPr txBox="1"/>
          <p:nvPr/>
        </p:nvSpPr>
        <p:spPr>
          <a:xfrm>
            <a:off x="8114805" y="1271650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299" name="Google Shape;299;p32"/>
          <p:cNvSpPr txBox="1"/>
          <p:nvPr/>
        </p:nvSpPr>
        <p:spPr>
          <a:xfrm>
            <a:off x="8114805" y="160033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13%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00" name="Google Shape;300;p32"/>
          <p:cNvSpPr txBox="1"/>
          <p:nvPr/>
        </p:nvSpPr>
        <p:spPr>
          <a:xfrm>
            <a:off x="8114912" y="1832422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13%</a:t>
            </a:r>
            <a:endParaRPr b="1" sz="2300">
              <a:solidFill>
                <a:srgbClr val="F1C232"/>
              </a:solidFill>
            </a:endParaRPr>
          </a:p>
        </p:txBody>
      </p:sp>
      <p:pic>
        <p:nvPicPr>
          <p:cNvPr id="301" name="Google Shape;301;p32" title="Screenshot 2025-08-17 at 1.43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00" y="2065203"/>
            <a:ext cx="6805527" cy="301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2" title="Screenshot 2025-08-17 at 1.43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350" y="2224562"/>
            <a:ext cx="1835700" cy="1232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3"/>
          <p:cNvSpPr txBox="1"/>
          <p:nvPr/>
        </p:nvSpPr>
        <p:spPr>
          <a:xfrm>
            <a:off x="270500" y="208650"/>
            <a:ext cx="69690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Digitally-driven Sales Activity - </a:t>
            </a:r>
            <a:r>
              <a:rPr lang="en" sz="16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Trailing 12 months</a:t>
            </a:r>
            <a:endParaRPr sz="16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09" name="Google Shape;309;p33"/>
          <p:cNvSpPr txBox="1"/>
          <p:nvPr/>
        </p:nvSpPr>
        <p:spPr>
          <a:xfrm>
            <a:off x="7076025" y="274500"/>
            <a:ext cx="18357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Aug 1, 2024 -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0" name="Google Shape;310;p33"/>
          <p:cNvSpPr/>
          <p:nvPr/>
        </p:nvSpPr>
        <p:spPr>
          <a:xfrm>
            <a:off x="198646" y="119030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3"/>
          <p:cNvSpPr txBox="1"/>
          <p:nvPr/>
        </p:nvSpPr>
        <p:spPr>
          <a:xfrm>
            <a:off x="198796" y="124647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12" name="Google Shape;312;p33"/>
          <p:cNvSpPr txBox="1"/>
          <p:nvPr/>
        </p:nvSpPr>
        <p:spPr>
          <a:xfrm>
            <a:off x="198796" y="157515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1865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13" name="Google Shape;313;p33"/>
          <p:cNvSpPr txBox="1"/>
          <p:nvPr/>
        </p:nvSpPr>
        <p:spPr>
          <a:xfrm>
            <a:off x="163516" y="1811450"/>
            <a:ext cx="1201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2515  </a:t>
            </a:r>
            <a:r>
              <a:rPr b="1" lang="en" sz="900">
                <a:solidFill>
                  <a:srgbClr val="EA9999"/>
                </a:solidFill>
              </a:rPr>
              <a:t>⬇ 25%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314" name="Google Shape;314;p33"/>
          <p:cNvSpPr/>
          <p:nvPr/>
        </p:nvSpPr>
        <p:spPr>
          <a:xfrm>
            <a:off x="5895921" y="1193111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3"/>
          <p:cNvSpPr txBox="1"/>
          <p:nvPr/>
        </p:nvSpPr>
        <p:spPr>
          <a:xfrm>
            <a:off x="5896218" y="1249286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16" name="Google Shape;316;p33"/>
          <p:cNvSpPr txBox="1"/>
          <p:nvPr/>
        </p:nvSpPr>
        <p:spPr>
          <a:xfrm>
            <a:off x="5896218" y="1577968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$91,720,813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317" name="Google Shape;317;p33"/>
          <p:cNvSpPr txBox="1"/>
          <p:nvPr/>
        </p:nvSpPr>
        <p:spPr>
          <a:xfrm>
            <a:off x="5896218" y="1814260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$75,774,614 </a:t>
            </a:r>
            <a:r>
              <a:rPr b="1" lang="en" sz="900">
                <a:solidFill>
                  <a:srgbClr val="93C47D"/>
                </a:solidFill>
              </a:rPr>
              <a:t>⬆ 21%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318" name="Google Shape;318;p33"/>
          <p:cNvSpPr/>
          <p:nvPr/>
        </p:nvSpPr>
        <p:spPr>
          <a:xfrm>
            <a:off x="1329533" y="1190628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3"/>
          <p:cNvSpPr txBox="1"/>
          <p:nvPr/>
        </p:nvSpPr>
        <p:spPr>
          <a:xfrm>
            <a:off x="1329683" y="157548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286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20" name="Google Shape;320;p33"/>
          <p:cNvSpPr txBox="1"/>
          <p:nvPr/>
        </p:nvSpPr>
        <p:spPr>
          <a:xfrm>
            <a:off x="1329683" y="181177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399  </a:t>
            </a:r>
            <a:r>
              <a:rPr b="1" lang="en" sz="900">
                <a:solidFill>
                  <a:srgbClr val="EA9999"/>
                </a:solidFill>
              </a:rPr>
              <a:t>⬇ 28%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321" name="Google Shape;321;p33"/>
          <p:cNvSpPr/>
          <p:nvPr/>
        </p:nvSpPr>
        <p:spPr>
          <a:xfrm>
            <a:off x="2460583" y="1190303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3"/>
          <p:cNvSpPr txBox="1"/>
          <p:nvPr/>
        </p:nvSpPr>
        <p:spPr>
          <a:xfrm>
            <a:off x="2460733" y="1246478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23" name="Google Shape;323;p33"/>
          <p:cNvSpPr txBox="1"/>
          <p:nvPr/>
        </p:nvSpPr>
        <p:spPr>
          <a:xfrm>
            <a:off x="2460733" y="1575159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1542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24" name="Google Shape;324;p33"/>
          <p:cNvSpPr txBox="1"/>
          <p:nvPr/>
        </p:nvSpPr>
        <p:spPr>
          <a:xfrm>
            <a:off x="2419291" y="1811453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2074  </a:t>
            </a:r>
            <a:r>
              <a:rPr b="1" lang="en" sz="900">
                <a:solidFill>
                  <a:srgbClr val="EA9999"/>
                </a:solidFill>
              </a:rPr>
              <a:t>⬇ 25%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325" name="Google Shape;325;p33"/>
          <p:cNvSpPr/>
          <p:nvPr/>
        </p:nvSpPr>
        <p:spPr>
          <a:xfrm>
            <a:off x="3600833" y="1193257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3"/>
          <p:cNvSpPr txBox="1"/>
          <p:nvPr/>
        </p:nvSpPr>
        <p:spPr>
          <a:xfrm>
            <a:off x="3600983" y="1249432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3600983" y="157811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28" name="Google Shape;328;p33"/>
          <p:cNvSpPr txBox="1"/>
          <p:nvPr/>
        </p:nvSpPr>
        <p:spPr>
          <a:xfrm>
            <a:off x="3600983" y="181440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39 </a:t>
            </a:r>
            <a:r>
              <a:rPr b="1" lang="en" sz="900">
                <a:solidFill>
                  <a:srgbClr val="EA9999"/>
                </a:solidFill>
              </a:rPr>
              <a:t>⬇ 5%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29" name="Google Shape;329;p33"/>
          <p:cNvSpPr txBox="1"/>
          <p:nvPr/>
        </p:nvSpPr>
        <p:spPr>
          <a:xfrm>
            <a:off x="192866" y="933403"/>
            <a:ext cx="4273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CLF</a:t>
            </a: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: Digital-only [Paid/SEO] Leads -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30" name="Google Shape;330;p33"/>
          <p:cNvSpPr txBox="1"/>
          <p:nvPr/>
        </p:nvSpPr>
        <p:spPr>
          <a:xfrm>
            <a:off x="1329608" y="124804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31" name="Google Shape;331;p33"/>
          <p:cNvSpPr/>
          <p:nvPr/>
        </p:nvSpPr>
        <p:spPr>
          <a:xfrm>
            <a:off x="4748881" y="1198341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3"/>
          <p:cNvSpPr txBox="1"/>
          <p:nvPr/>
        </p:nvSpPr>
        <p:spPr>
          <a:xfrm>
            <a:off x="4749031" y="1254516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33" name="Google Shape;333;p33"/>
          <p:cNvSpPr txBox="1"/>
          <p:nvPr/>
        </p:nvSpPr>
        <p:spPr>
          <a:xfrm>
            <a:off x="4749031" y="158319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67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34" name="Google Shape;334;p33"/>
          <p:cNvSpPr txBox="1"/>
          <p:nvPr/>
        </p:nvSpPr>
        <p:spPr>
          <a:xfrm>
            <a:off x="4749169" y="181528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73 </a:t>
            </a:r>
            <a:r>
              <a:rPr b="1" lang="en" sz="900">
                <a:solidFill>
                  <a:srgbClr val="EA9999"/>
                </a:solidFill>
              </a:rPr>
              <a:t>⬇ 8%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35" name="Google Shape;335;p33"/>
          <p:cNvSpPr/>
          <p:nvPr/>
        </p:nvSpPr>
        <p:spPr>
          <a:xfrm>
            <a:off x="8114689" y="1198353"/>
            <a:ext cx="8472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3"/>
          <p:cNvSpPr txBox="1"/>
          <p:nvPr/>
        </p:nvSpPr>
        <p:spPr>
          <a:xfrm>
            <a:off x="8114805" y="1254528"/>
            <a:ext cx="8472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% Total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37" name="Google Shape;337;p33"/>
          <p:cNvSpPr txBox="1"/>
          <p:nvPr/>
        </p:nvSpPr>
        <p:spPr>
          <a:xfrm>
            <a:off x="8114805" y="1583209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48%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38" name="Google Shape;338;p33"/>
          <p:cNvSpPr txBox="1"/>
          <p:nvPr/>
        </p:nvSpPr>
        <p:spPr>
          <a:xfrm>
            <a:off x="8114912" y="1815300"/>
            <a:ext cx="8472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36%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pic>
        <p:nvPicPr>
          <p:cNvPr id="339" name="Google Shape;339;p33" title="Screenshot 2025-08-17 at 1.45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00" y="2084210"/>
            <a:ext cx="6969002" cy="290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3" title="Screenshot 2025-08-17 at 1.46.2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7795" y="2177290"/>
            <a:ext cx="1835700" cy="9754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1" name="Google Shape;341;p33"/>
          <p:cNvCxnSpPr/>
          <p:nvPr/>
        </p:nvCxnSpPr>
        <p:spPr>
          <a:xfrm flipH="1" rot="10800000">
            <a:off x="4073175" y="2720325"/>
            <a:ext cx="7500" cy="1999500"/>
          </a:xfrm>
          <a:prstGeom prst="straightConnector1">
            <a:avLst/>
          </a:prstGeom>
          <a:noFill/>
          <a:ln cap="flat" cmpd="sng" w="19050">
            <a:solidFill>
              <a:srgbClr val="1C4587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4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4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YTD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Sales Activity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7410500" y="274500"/>
            <a:ext cx="15012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Jan</a:t>
            </a: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 1 -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349" name="Google Shape;349;p34"/>
          <p:cNvGraphicFramePr/>
          <p:nvPr/>
        </p:nvGraphicFramePr>
        <p:xfrm>
          <a:off x="71425" y="1245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1038225"/>
                <a:gridCol w="644250"/>
                <a:gridCol w="1036675"/>
                <a:gridCol w="1652825"/>
                <a:gridCol w="1248675"/>
                <a:gridCol w="939925"/>
                <a:gridCol w="2440550"/>
              </a:tblGrid>
              <a:tr h="5524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Community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YTD Leads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YTD Closings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YTD Sum of Closed Price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Avg Closed Price / Txn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Lead→Sale Rate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Notes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B539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Palmetto Bluff (PBL)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819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$26,994,000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$2,249,500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1.47%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From July YTD panel. Source: PBL Sales Activity YTD, July report.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Kiawah Island (KIRE)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682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$59,415,170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$3,713,448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2.35%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From July YTD panel. Source: KIRE Sales Activity YTD, July report.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The Cliffs (CLF)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999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$52,258,500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$3,266,156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1.60%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CLF notes 74% of sales from digital YTD. Sources: CLF Sales Activity YTD, July report.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Trend Identification &amp; Discussion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56" name="Google Shape;356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Aug 1, 2024 - July 31, 2025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6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Some Key Initiatives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63" name="Google Shape;363;p36"/>
          <p:cNvSpPr txBox="1"/>
          <p:nvPr/>
        </p:nvSpPr>
        <p:spPr>
          <a:xfrm>
            <a:off x="828200" y="1626025"/>
            <a:ext cx="729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364" name="Google Shape;364;p36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5" name="Google Shape;365;p36"/>
          <p:cNvSpPr txBox="1"/>
          <p:nvPr/>
        </p:nvSpPr>
        <p:spPr>
          <a:xfrm>
            <a:off x="237900" y="975325"/>
            <a:ext cx="4323900" cy="39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Char char="●"/>
            </a:pPr>
            <a:r>
              <a:rPr b="1" lang="en" sz="1200">
                <a:solidFill>
                  <a:srgbClr val="073763"/>
                </a:solidFill>
              </a:rPr>
              <a:t>PBL Google Ads Account Rebuild</a:t>
            </a:r>
            <a:endParaRPr b="1" sz="1200">
              <a:solidFill>
                <a:srgbClr val="073763"/>
              </a:solidFill>
            </a:endParaRPr>
          </a:p>
          <a:p>
            <a:pPr indent="-2857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</a:pPr>
            <a:r>
              <a:rPr lang="en" sz="1200"/>
              <a:t>Started November 1st, 2024</a:t>
            </a:r>
            <a:endParaRPr sz="1200"/>
          </a:p>
          <a:p>
            <a:pPr indent="-292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Complete revamp of strategy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Budget </a:t>
            </a:r>
            <a:r>
              <a:rPr lang="en" sz="1000"/>
              <a:t>reallocation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Location targeting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Landing pages switched to conversion pages</a:t>
            </a:r>
            <a:endParaRPr sz="1000"/>
          </a:p>
          <a:p>
            <a:pPr indent="-292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" sz="1000"/>
              <a:t>Result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Increase of CTR (account stands around 10%)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Decrease in CPC</a:t>
            </a:r>
            <a:endParaRPr sz="1000"/>
          </a:p>
          <a:p>
            <a: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Conversion quality up after removing micro‑conversions</a:t>
            </a:r>
            <a:endParaRPr sz="1000"/>
          </a:p>
          <a:p>
            <a:pPr indent="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 sz="1200">
                <a:solidFill>
                  <a:srgbClr val="073763"/>
                </a:solidFill>
              </a:rPr>
              <a:t>Kiawah Island Programmatic Ad Testing (StackAdapt)</a:t>
            </a:r>
            <a:endParaRPr sz="1200"/>
          </a:p>
          <a:p>
            <a:pPr indent="-292100" lvl="1" marL="914400" rtl="0" algn="l">
              <a:spcBef>
                <a:spcPts val="100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Describe </a:t>
            </a:r>
            <a:r>
              <a:rPr lang="en" sz="1000"/>
              <a:t>StackAdapt</a:t>
            </a:r>
            <a:r>
              <a:rPr lang="en" sz="1000"/>
              <a:t> &amp; programmatic in general…</a:t>
            </a:r>
            <a:endParaRPr sz="1000"/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000"/>
              <a:buChar char="■"/>
            </a:pPr>
            <a:r>
              <a:rPr lang="en" sz="1000"/>
              <a:t>The prospect of more efficient/flexible targeting</a:t>
            </a:r>
            <a:endParaRPr sz="1000"/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000"/>
              <a:buChar char="■"/>
            </a:pPr>
            <a:r>
              <a:rPr lang="en" sz="1000"/>
              <a:t>Finer control of strategy &amp; dynamic creative assistance 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D</a:t>
            </a:r>
            <a:r>
              <a:rPr lang="en" sz="1000"/>
              <a:t>isplay moved back in late Feb/Mar; responsive display outperforms static assets</a:t>
            </a:r>
            <a:endParaRPr sz="1200"/>
          </a:p>
        </p:txBody>
      </p:sp>
      <p:sp>
        <p:nvSpPr>
          <p:cNvPr id="366" name="Google Shape;366;p36"/>
          <p:cNvSpPr txBox="1"/>
          <p:nvPr/>
        </p:nvSpPr>
        <p:spPr>
          <a:xfrm>
            <a:off x="4823400" y="975325"/>
            <a:ext cx="3839400" cy="21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b="1" lang="en" sz="1200">
                <a:solidFill>
                  <a:srgbClr val="073763"/>
                </a:solidFill>
              </a:rPr>
              <a:t>Sitelink project launched</a:t>
            </a:r>
            <a:endParaRPr sz="1200"/>
          </a:p>
          <a:p>
            <a:pPr indent="-292100" lvl="1" marL="914400" rtl="0" algn="l">
              <a:spcBef>
                <a:spcPts val="100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Roughly 65% of all Ad traffic  comes through Sitelink clicks</a:t>
            </a:r>
            <a:endParaRPr sz="1000"/>
          </a:p>
          <a:p>
            <a:pPr indent="-292100" lvl="1" marL="914400" rtl="0" algn="l">
              <a:spcBef>
                <a:spcPts val="1000"/>
              </a:spcBef>
              <a:spcAft>
                <a:spcPts val="0"/>
              </a:spcAft>
              <a:buSzPts val="1000"/>
              <a:buChar char="○"/>
            </a:pPr>
            <a:r>
              <a:rPr lang="en" sz="1000"/>
              <a:t>Sitelinks were reviewed and limited to the strongest CTA’s</a:t>
            </a:r>
            <a:endParaRPr sz="1000"/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b="1" lang="en" sz="1200">
                <a:solidFill>
                  <a:srgbClr val="073763"/>
                </a:solidFill>
              </a:rPr>
              <a:t>Freshfields Meta Ads (Walk-ins)</a:t>
            </a:r>
            <a:endParaRPr b="1" sz="1200">
              <a:solidFill>
                <a:srgbClr val="073763"/>
              </a:solidFill>
            </a:endParaRPr>
          </a:p>
          <a:p>
            <a:pPr indent="-292100" lvl="1" marL="914400" rtl="0" algn="l">
              <a:spcBef>
                <a:spcPts val="1000"/>
              </a:spcBef>
              <a:spcAft>
                <a:spcPts val="1000"/>
              </a:spcAft>
              <a:buSzPts val="1000"/>
              <a:buChar char="○"/>
            </a:pPr>
            <a:r>
              <a:rPr lang="en" sz="1000"/>
              <a:t>Meta Ads targeting Kiawah visitors and focused on driving walk-in traffic to the Freshfields real estate office - </a:t>
            </a:r>
            <a:r>
              <a:rPr b="1" i="1" lang="en" sz="1000"/>
              <a:t>Proof of Concept </a:t>
            </a:r>
            <a:endParaRPr b="1" i="1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7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Trend Identification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73" name="Google Shape;373;p37"/>
          <p:cNvSpPr txBox="1"/>
          <p:nvPr/>
        </p:nvSpPr>
        <p:spPr>
          <a:xfrm>
            <a:off x="828200" y="1626025"/>
            <a:ext cx="729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374" name="Google Shape;374;p37"/>
          <p:cNvSpPr txBox="1"/>
          <p:nvPr/>
        </p:nvSpPr>
        <p:spPr>
          <a:xfrm>
            <a:off x="705300" y="1304900"/>
            <a:ext cx="734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375" name="Google Shape;375;p37"/>
          <p:cNvSpPr txBox="1"/>
          <p:nvPr/>
        </p:nvSpPr>
        <p:spPr>
          <a:xfrm>
            <a:off x="270500" y="997750"/>
            <a:ext cx="85158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Sales from digital are up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Despite softer lead counts (seen repeatedly in Jan–Apr decks, e.g., SSP YTD pages where closed price outpaced 2024 while leads were flat/down). Example: PBL YTD closed price up while leads were down; CLF also showed closed price strength with fewer leads. Sales cycles are volatile/longer — monthly leads ↔ sales fluctuate; </a:t>
            </a:r>
            <a:r>
              <a:rPr b="1" i="1" lang="en" sz="1100"/>
              <a:t>nurturing matters</a:t>
            </a:r>
            <a:endParaRPr b="1" i="1"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Paid media inflation &amp; efficiency drift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Paid media inflation; efficiency drift. CPCs up and CTR softening where budgets scaled—e.g., PBL Jan→Jun CPC rose to $2.70 and CTR fell to 8.94% as spend climbed.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Display’s mixed impact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CTR typically drops when display scales, but it can still convert (e.g., KIRE: 60 of ~183 July conversions from display; SAL CTR dropped when display launched—expected).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Organic visibility up; CTR under pressure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Impressions and rankings are trending up while CTR dips as reach widens—PBL (p.7), KIRE (p.17), CLF (p.26). Also, </a:t>
            </a:r>
            <a:r>
              <a:rPr b="1" lang="en" sz="1100"/>
              <a:t>AI Overviews</a:t>
            </a:r>
            <a:r>
              <a:rPr lang="en" sz="1100"/>
              <a:t> and new SERP features are an opportunity.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</a:t>
            </a:r>
            <a:r>
              <a:rPr i="1" lang="en" sz="1100"/>
              <a:t>:</a:t>
            </a:r>
            <a:r>
              <a:rPr lang="en" sz="1100"/>
              <a:t> impressions, clicks, CTR, avg position by </a:t>
            </a:r>
            <a:r>
              <a:rPr b="1" lang="en" sz="1100"/>
              <a:t>topic/landing page</a:t>
            </a:r>
            <a:r>
              <a:rPr lang="en" sz="1100"/>
              <a:t>, plus </a:t>
            </a:r>
            <a:r>
              <a:rPr b="1" lang="en" sz="1100"/>
              <a:t>AIO session share</a:t>
            </a:r>
            <a:r>
              <a:rPr lang="en" sz="1100"/>
              <a:t>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Fewer leads, bigger deals, sales rebound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Lead and transaction counts are softer, but closed volume is up: PBL YTD closed price </a:t>
            </a:r>
            <a:r>
              <a:rPr b="1" lang="en" sz="1100"/>
              <a:t>+17%</a:t>
            </a:r>
            <a:r>
              <a:rPr lang="en" sz="1100"/>
              <a:t> with fewer leads/txns (pp.5–6); CLF closed price </a:t>
            </a:r>
            <a:r>
              <a:rPr b="1" lang="en" sz="1100"/>
              <a:t>+53%</a:t>
            </a:r>
            <a:r>
              <a:rPr lang="en" sz="1100"/>
              <a:t> YTD with leads down and </a:t>
            </a:r>
            <a:r>
              <a:rPr b="1" lang="en" sz="1100"/>
              <a:t>74% of sales from digital</a:t>
            </a:r>
            <a:r>
              <a:rPr lang="en" sz="1100"/>
              <a:t> (pp.21–22). 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</a:t>
            </a:r>
            <a:r>
              <a:rPr i="1" lang="en" sz="1100"/>
              <a:t>:</a:t>
            </a:r>
            <a:r>
              <a:rPr lang="en" sz="1100"/>
              <a:t> Average sale price by channel and lead→sale conversion.</a:t>
            </a:r>
            <a:endParaRPr sz="1100"/>
          </a:p>
        </p:txBody>
      </p:sp>
      <p:sp>
        <p:nvSpPr>
          <p:cNvPr id="376" name="Google Shape;376;p37"/>
          <p:cNvSpPr txBox="1"/>
          <p:nvPr/>
        </p:nvSpPr>
        <p:spPr>
          <a:xfrm>
            <a:off x="7076025" y="274500"/>
            <a:ext cx="18357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Aug 1, 2024 - July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8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8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External Factors to Consider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83" name="Google Shape;383;p38"/>
          <p:cNvSpPr txBox="1"/>
          <p:nvPr/>
        </p:nvSpPr>
        <p:spPr>
          <a:xfrm>
            <a:off x="828200" y="1626025"/>
            <a:ext cx="729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384" name="Google Shape;384;p38"/>
          <p:cNvSpPr txBox="1"/>
          <p:nvPr/>
        </p:nvSpPr>
        <p:spPr>
          <a:xfrm>
            <a:off x="705300" y="1304900"/>
            <a:ext cx="734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385" name="Google Shape;385;p38"/>
          <p:cNvSpPr txBox="1"/>
          <p:nvPr/>
        </p:nvSpPr>
        <p:spPr>
          <a:xfrm>
            <a:off x="163525" y="1087075"/>
            <a:ext cx="8852700" cy="3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Revisit PMax.</a:t>
            </a:r>
            <a:r>
              <a:rPr lang="en" sz="1300"/>
              <a:t> Performance Max campaigns now have better </a:t>
            </a:r>
            <a:r>
              <a:rPr b="1" lang="en" sz="1300"/>
              <a:t>controls</a:t>
            </a:r>
            <a:r>
              <a:rPr lang="en" sz="1300"/>
              <a:t> (brand exclusions), </a:t>
            </a:r>
            <a:r>
              <a:rPr b="1" lang="en" sz="1300"/>
              <a:t>directional inputs</a:t>
            </a:r>
            <a:r>
              <a:rPr lang="en" sz="1300"/>
              <a:t> (search themes, page feeds), and </a:t>
            </a:r>
            <a:r>
              <a:rPr b="1" lang="en" sz="1300"/>
              <a:t>reporting</a:t>
            </a:r>
            <a:r>
              <a:rPr lang="en" sz="1300"/>
              <a:t>—which makes it viable as a complement to Search rather than a black‑box replacement. We would need to use strict guardrails to avoid brand cannibalization and to keep it pointed at </a:t>
            </a:r>
            <a:r>
              <a:rPr b="1" lang="en" sz="1300"/>
              <a:t>community/</a:t>
            </a:r>
            <a:r>
              <a:rPr b="1" lang="en" sz="1300"/>
              <a:t>regime/sub-community</a:t>
            </a:r>
            <a:r>
              <a:rPr lang="en" sz="1300"/>
              <a:t> and </a:t>
            </a:r>
            <a:r>
              <a:rPr b="1" lang="en" sz="1300"/>
              <a:t>comparison</a:t>
            </a:r>
            <a:r>
              <a:rPr lang="en" sz="1300"/>
              <a:t> intent.</a:t>
            </a:r>
            <a:r>
              <a:rPr lang="en" sz="1300">
                <a:uFill>
                  <a:noFill/>
                </a:uFill>
                <a:hlinkClick r:id="rId3"/>
              </a:rPr>
              <a:t> </a:t>
            </a:r>
            <a:endParaRPr sz="1300" u="sng"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Top‑of‑funnel is changing.</a:t>
            </a:r>
            <a:r>
              <a:rPr lang="en" sz="1300"/>
              <a:t> Google is expanding </a:t>
            </a:r>
            <a:r>
              <a:rPr b="1" lang="en" sz="1300"/>
              <a:t>ads inside AI Overviews</a:t>
            </a:r>
            <a:r>
              <a:rPr lang="en" sz="1300"/>
              <a:t> and AI Mode; we can’t target these explicitly, so </a:t>
            </a:r>
            <a:r>
              <a:rPr b="1" lang="en" sz="1300"/>
              <a:t>the way to “win” is to have high‑quality Search/PMax/Demand Gen</a:t>
            </a:r>
            <a:r>
              <a:rPr lang="en" sz="1300"/>
              <a:t> that are eligible to surface in those placements.</a:t>
            </a:r>
            <a:br>
              <a:rPr lang="en" sz="1300" u="sng">
                <a:solidFill>
                  <a:schemeClr val="hlink"/>
                </a:solidFill>
                <a:hlinkClick r:id="rId4"/>
              </a:rPr>
            </a:br>
            <a:endParaRPr sz="1300" u="sng"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Housing ad rules still constrain targeting</a:t>
            </a:r>
            <a:r>
              <a:rPr lang="en" sz="1300"/>
              <a:t> on Google &amp; Meta; we comply (no zip/age/gender in the U.S./CA) and lean on </a:t>
            </a:r>
            <a:r>
              <a:rPr b="1" lang="en" sz="1300"/>
              <a:t>first‑party signals + value‑based bidding</a:t>
            </a:r>
            <a:r>
              <a:rPr lang="en" sz="1300"/>
              <a:t>.</a:t>
            </a:r>
            <a:br>
              <a:rPr lang="en" sz="1300" u="sng">
                <a:solidFill>
                  <a:schemeClr val="hlink"/>
                </a:solidFill>
                <a:hlinkClick r:id="rId5"/>
              </a:rPr>
            </a:br>
            <a:endParaRPr sz="1300" u="sng"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300"/>
              <a:t>Meta “Real Estate” vertical:</a:t>
            </a:r>
            <a:r>
              <a:rPr lang="en" sz="1300"/>
              <a:t> Meta now treats real estate as a separate vertical within their Advantage+ Catalog Ads. This vertical setup means that real estate listings can be promoted at scale without manually crafting each ad—and Meta's system automates matching listings to likely interested audiences.</a:t>
            </a:r>
            <a:endParaRPr b="1" sz="1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9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9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Competitive Analysis by Project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0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0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Competition for Visibility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98" name="Google Shape;398;p40"/>
          <p:cNvSpPr txBox="1"/>
          <p:nvPr/>
        </p:nvSpPr>
        <p:spPr>
          <a:xfrm>
            <a:off x="426575" y="1348950"/>
            <a:ext cx="7516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Portals (</a:t>
            </a:r>
            <a:r>
              <a:rPr b="1" i="1" lang="en" sz="1500">
                <a:latin typeface="Roboto"/>
                <a:ea typeface="Roboto"/>
                <a:cs typeface="Roboto"/>
                <a:sym typeface="Roboto"/>
              </a:rPr>
              <a:t>Zillow, Realtor.com, etc</a:t>
            </a: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: On generic “homes for sale” queries, portals often outrank brand sites—defend brand + community exacts with light paid coverage.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Local RE players (</a:t>
            </a:r>
            <a:r>
              <a:rPr b="1" i="1" lang="en" sz="1500">
                <a:latin typeface="Roboto"/>
                <a:ea typeface="Roboto"/>
                <a:cs typeface="Roboto"/>
                <a:sym typeface="Roboto"/>
              </a:rPr>
              <a:t>Pam Harrington, Justin Winters, etc</a:t>
            </a: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: Generic and mid‑funnel queries (e.g., “Cliffs at Walnut Cove homes for sale,” “Keowee Springs homes for sale,” “Lake Keowee homes”) are targeted by specialist regional brokerages.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Adjacents (</a:t>
            </a:r>
            <a:r>
              <a:rPr b="1" i="1" lang="en" sz="1500">
                <a:latin typeface="Roboto"/>
                <a:ea typeface="Roboto"/>
                <a:cs typeface="Roboto"/>
                <a:sym typeface="Roboto"/>
              </a:rPr>
              <a:t>Kiawah Island Resort,  Reynolds Lake Oconee, etc</a:t>
            </a: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: While not competitors in the business sense, these are competitors for visibility for generic and mid-funnel queries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1"/>
          <p:cNvSpPr/>
          <p:nvPr/>
        </p:nvSpPr>
        <p:spPr>
          <a:xfrm>
            <a:off x="42" y="0"/>
            <a:ext cx="91440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1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Digital Visibility 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- Competitive Strategy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405" name="Google Shape;405;p41"/>
          <p:cNvGraphicFramePr/>
          <p:nvPr/>
        </p:nvGraphicFramePr>
        <p:xfrm>
          <a:off x="0" y="87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1147200"/>
                <a:gridCol w="2256575"/>
                <a:gridCol w="2896775"/>
                <a:gridCol w="2843475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Area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Our Position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Who Wins Today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What We Do Next (Priority)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we win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Destination‑class brand, on‑property sales, large social reach; robust “Live” hub + search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Turn village pages (Moreland, Wilson, River Road, Anson) into </a:t>
                      </a:r>
                      <a:r>
                        <a:rPr b="1" lang="en" sz="1100"/>
                        <a:t>Buyer Guides</a:t>
                      </a:r>
                      <a:endParaRPr b="1"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visibility is contested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Head generics (“PB homes”); comparisons vs Sea Pines/Berkeley/Colleton; village discovery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Portals on head terms; nearby clubs on discovery; media on comparisons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Publish </a:t>
                      </a:r>
                      <a:r>
                        <a:rPr b="1" lang="en" sz="1100"/>
                        <a:t>“PB vs Sea Pines/Berkeley/Colleton”</a:t>
                      </a:r>
                      <a:r>
                        <a:rPr lang="en" sz="1100"/>
                        <a:t> (neutral, cited) with tables, drive‑times, STR/membership basics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SERP/AIO ownership (now)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Brand visible on brandables; limited rich FAQs on village/comparison; no canonical HTML market report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Third parties own snippets/PAA; portals own carousels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Add </a:t>
                      </a:r>
                      <a:r>
                        <a:rPr b="1" lang="en" sz="1100"/>
                        <a:t>FAQPage + Breadcrumb + Article + Org/LocalBusiness schema</a:t>
                      </a:r>
                      <a:r>
                        <a:rPr lang="en" sz="1100"/>
                        <a:t>; ship </a:t>
                      </a:r>
                      <a:r>
                        <a:rPr b="1" lang="en" sz="1100"/>
                        <a:t>Quarterly HTML market report</a:t>
                      </a:r>
                      <a:r>
                        <a:rPr lang="en" sz="1100"/>
                        <a:t> (+ PDF)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Competitor set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Sea Pines (Resort/RE), Berkeley Hall, Colleton River; portals; aspirational peers (Reynolds)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Interlink guides from “Live” &amp; search; defend brand exacts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Social position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Category‑leading IG (plus Montage)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Convert reach: </a:t>
                      </a:r>
                      <a:r>
                        <a:rPr b="1" lang="en" sz="1100"/>
                        <a:t>Reels → Guides/Market Report</a:t>
                      </a:r>
                      <a:r>
                        <a:rPr lang="en" sz="1100"/>
                        <a:t>; measure outbound CTR &amp; assisted conversions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2"/>
          <p:cNvSpPr/>
          <p:nvPr/>
        </p:nvSpPr>
        <p:spPr>
          <a:xfrm>
            <a:off x="42" y="0"/>
            <a:ext cx="91440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2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 Digital Visibility  - Competitive Strategy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412" name="Google Shape;412;p42"/>
          <p:cNvGraphicFramePr/>
          <p:nvPr/>
        </p:nvGraphicFramePr>
        <p:xfrm>
          <a:off x="0" y="87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1147200"/>
                <a:gridCol w="2256575"/>
                <a:gridCol w="2896775"/>
                <a:gridCol w="2843475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Area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Our Position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Who Wins Today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What We Do Next (Priority)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we win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Developer authority; deep community inventory; quality content &amp; imagery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Codify authority into </a:t>
                      </a:r>
                      <a:r>
                        <a:rPr b="1" lang="en" sz="1100"/>
                        <a:t>regime/sub-community Buyer Guides</a:t>
                      </a:r>
                      <a:r>
                        <a:rPr lang="en" sz="1100"/>
                        <a:t> and </a:t>
                      </a:r>
                      <a:r>
                        <a:rPr b="1" lang="en" sz="1100"/>
                        <a:t>neutral comparison hubs</a:t>
                      </a:r>
                      <a:endParaRPr b="1"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visibility is contested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Mid‑tail (community/regime/sub-community + “homes”); “Kiawah vs Seabrook/Kiawah River”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Portals on head terms; SIRE, Pam Harrington, Akers Ellis in mid‑tail; Kiawah River on lifestyle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Launch </a:t>
                      </a:r>
                      <a:r>
                        <a:rPr b="1" lang="en" sz="1100"/>
                        <a:t>8–12 regime/sub-community pages</a:t>
                      </a:r>
                      <a:r>
                        <a:rPr lang="en" sz="1100"/>
                        <a:t> (fees/STR/pets/parking) + </a:t>
                      </a:r>
                      <a:r>
                        <a:rPr b="1" lang="en" sz="1100"/>
                        <a:t>“Kiawah vs ___”</a:t>
                      </a:r>
                      <a:r>
                        <a:rPr lang="en" sz="1100"/>
                        <a:t> hubs with tables &amp; maps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SERP/AIO ownership (now)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Brand ranks on core brand queries; weak on regime/sub-community/comparison FAQs; few featured FAQs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PAA/snippets often go to brokers/media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Add </a:t>
                      </a:r>
                      <a:r>
                        <a:rPr b="1" lang="en" sz="1100"/>
                        <a:t>FAQPage + Breadcrumb + Article + Org/LocalBusiness schema</a:t>
                      </a:r>
                      <a:r>
                        <a:rPr lang="en" sz="1100"/>
                        <a:t> on guides; answer‑first blocks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Competitor set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SIRE, Pam Harrington, Akers Ellis, Daniel Ravenel SIR; portals (Zillow/Realtor/Redfin); Kiawah River (adj.)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Build </a:t>
                      </a:r>
                      <a:r>
                        <a:rPr b="1" lang="en" sz="1100"/>
                        <a:t>intent‑pure</a:t>
                      </a:r>
                      <a:r>
                        <a:rPr lang="en" sz="1100"/>
                        <a:t> pages that interlink to filtered search; defend with light brand+community exacts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Social position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Leads local brokers on IG; trails “place brands” for lifestyle reach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Kiawah River drives discovery; brokers steady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Run </a:t>
                      </a:r>
                      <a:r>
                        <a:rPr b="1" lang="en" sz="1100"/>
                        <a:t>Reels + carousels</a:t>
                      </a:r>
                      <a:r>
                        <a:rPr lang="en" sz="1100"/>
                        <a:t> tied to guides/“vs.” pages; retarget viewers to ownership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3"/>
          <p:cNvSpPr/>
          <p:nvPr/>
        </p:nvSpPr>
        <p:spPr>
          <a:xfrm>
            <a:off x="42" y="0"/>
            <a:ext cx="91440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3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Digital Visibility  - Competitive Strategy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419" name="Google Shape;419;p43"/>
          <p:cNvGraphicFramePr/>
          <p:nvPr/>
        </p:nvGraphicFramePr>
        <p:xfrm>
          <a:off x="0" y="87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1147200"/>
                <a:gridCol w="2256575"/>
                <a:gridCol w="2896775"/>
                <a:gridCol w="2843475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Area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Our Position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Who Wins Today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What We Do Next (Priority)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we win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Multi‑community scale, on‑domain magazine, on‑site brokerage (Cliffs Realty), new amenities (freshness)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Convert scale into </a:t>
                      </a:r>
                      <a:r>
                        <a:rPr b="1" lang="en" sz="1100"/>
                        <a:t>community Buyer Guides</a:t>
                      </a:r>
                      <a:r>
                        <a:rPr lang="en" sz="1100"/>
                        <a:t> + </a:t>
                      </a:r>
                      <a:r>
                        <a:rPr b="1" lang="en" sz="1100"/>
                        <a:t>regime‑level</a:t>
                      </a:r>
                      <a:r>
                        <a:rPr lang="en" sz="1100"/>
                        <a:t> depth (esp. Keowee)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visibility is contested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Community queries (Walnut Cove, Keowee Springs/Valley); “Lake Keowee homes”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Portals; </a:t>
                      </a:r>
                      <a:r>
                        <a:rPr b="1" lang="en" sz="1100"/>
                        <a:t>specialist brokers</a:t>
                      </a:r>
                      <a:r>
                        <a:rPr lang="en" sz="1100"/>
                        <a:t> (Justin Winter, </a:t>
                      </a:r>
                      <a:r>
                        <a:rPr b="1" lang="en" sz="1100"/>
                        <a:t>Walnut Cove Realty</a:t>
                      </a:r>
                      <a:r>
                        <a:rPr lang="en" sz="1100"/>
                        <a:t>), Keowee teams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Ship </a:t>
                      </a:r>
                      <a:r>
                        <a:rPr b="1" lang="en" sz="1100"/>
                        <a:t>Walnut Cove Buyer Guide</a:t>
                      </a:r>
                      <a:r>
                        <a:rPr lang="en" sz="1100"/>
                        <a:t>; 5 Keowee </a:t>
                      </a:r>
                      <a:r>
                        <a:rPr b="1" lang="en" sz="1100"/>
                        <a:t>regime</a:t>
                      </a:r>
                      <a:r>
                        <a:rPr lang="en" sz="1100"/>
                        <a:t> pages; map‑driven summaries + FAQPage schema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SERP/AIO ownership (now)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Brand shows on brandables; limited FAQ/snippet presence on buyer questions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Brokers/portals/media own PAA/snippets; editorial wins comparisons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Launch </a:t>
                      </a:r>
                      <a:r>
                        <a:rPr b="1" lang="en" sz="1100"/>
                        <a:t>“Cliffs vs Old Edwards/Balsam”</a:t>
                      </a:r>
                      <a:r>
                        <a:rPr lang="en" sz="1100"/>
                        <a:t> hubs (neutral, cited); add </a:t>
                      </a:r>
                      <a:r>
                        <a:rPr b="1" lang="en" sz="1100"/>
                        <a:t>dated amenity changelogs</a:t>
                      </a:r>
                      <a:endParaRPr b="1"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Competitor set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Old Edwards Reserve, Balsam Mountain Preserve, </a:t>
                      </a:r>
                      <a:r>
                        <a:rPr b="1" lang="en" sz="1100"/>
                        <a:t>Walnut Cove Realty</a:t>
                      </a:r>
                      <a:r>
                        <a:rPr lang="en" sz="1100"/>
                        <a:t>, Justin Winter; portals; aspirational: Palmetto Bluff, Reynolds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Buyer‑decision content with </a:t>
                      </a:r>
                      <a:r>
                        <a:rPr b="1" lang="en" sz="1100"/>
                        <a:t>bylines</a:t>
                      </a:r>
                      <a:r>
                        <a:rPr lang="en" sz="1100"/>
                        <a:t>, </a:t>
                      </a:r>
                      <a:r>
                        <a:rPr b="1" lang="en" sz="1100"/>
                        <a:t>dates</a:t>
                      </a:r>
                      <a:r>
                        <a:rPr lang="en" sz="1100"/>
                        <a:t>, </a:t>
                      </a:r>
                      <a:r>
                        <a:rPr b="1" lang="en" sz="1100"/>
                        <a:t>schema</a:t>
                      </a:r>
                      <a:r>
                        <a:rPr lang="en" sz="1100"/>
                        <a:t>; interlink from Communities &amp; New Releases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Social position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Solid vs local peers; trails destination giants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PB/Reynolds command larger audiences shaping expectations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Reels + collabs</a:t>
                      </a:r>
                      <a:r>
                        <a:rPr lang="en" sz="1100"/>
                        <a:t> (lake, Sports Pavilion, “7 clubs, one membership”) → link to guides/new releases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4"/>
          <p:cNvSpPr/>
          <p:nvPr/>
        </p:nvSpPr>
        <p:spPr>
          <a:xfrm>
            <a:off x="42" y="0"/>
            <a:ext cx="91440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4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RSM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Digital Visibility  - Competitive Strategy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426" name="Google Shape;426;p44"/>
          <p:cNvGraphicFramePr/>
          <p:nvPr/>
        </p:nvGraphicFramePr>
        <p:xfrm>
          <a:off x="0" y="87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1147200"/>
                <a:gridCol w="2256575"/>
                <a:gridCol w="2896775"/>
                <a:gridCol w="2843475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Area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Our Position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Who Wins Today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What We Do Next (Priority)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we win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Focused inventory/geo; nimble content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Concentrate on </a:t>
                      </a:r>
                      <a:r>
                        <a:rPr b="1" lang="en" sz="1100"/>
                        <a:t>2–3 highest‑intent pages</a:t>
                      </a:r>
                      <a:r>
                        <a:rPr lang="en" sz="1100"/>
                        <a:t>; keep funnel tight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Where visibility is contested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Generics and local “homes” queries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Portals; 1–2 local specialists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Launch </a:t>
                      </a:r>
                      <a:r>
                        <a:rPr b="1" lang="en" sz="1100"/>
                        <a:t>Buyer Guide(s)</a:t>
                      </a:r>
                      <a:r>
                        <a:rPr lang="en" sz="1100"/>
                        <a:t> + one </a:t>
                      </a:r>
                      <a:r>
                        <a:rPr b="1" lang="en" sz="1100"/>
                        <a:t>“vs.”</a:t>
                      </a:r>
                      <a:r>
                        <a:rPr lang="en" sz="1100"/>
                        <a:t> page; exact/phrase NB search; minimal brand defense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SERP/AIO ownership (now)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Sparse structured FAQs; low snippet eligibility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Brokers/media/portals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Add </a:t>
                      </a:r>
                      <a:r>
                        <a:rPr b="1" lang="en" sz="1100"/>
                        <a:t>FAQPage schema</a:t>
                      </a:r>
                      <a:r>
                        <a:rPr lang="en" sz="1100"/>
                        <a:t> and answer‑first blocks; bylines + dates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Competitor set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—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Local brokerage leaders; portals; nearest destination peer(s)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Monitor competitors’ pages; replicate winning patterns in owned guides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Social position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Limited audience; can still qualify efficiently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Larger local pages dominate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Run </a:t>
                      </a:r>
                      <a:r>
                        <a:rPr b="1" lang="en" sz="1100"/>
                        <a:t>SAC‑compliant</a:t>
                      </a:r>
                      <a:r>
                        <a:rPr lang="en" sz="1100"/>
                        <a:t> Reels/Carousel to </a:t>
                      </a:r>
                      <a:r>
                        <a:rPr b="1" lang="en" sz="1100"/>
                        <a:t>guides</a:t>
                      </a:r>
                      <a:r>
                        <a:rPr lang="en" sz="1100"/>
                        <a:t>; remarket; kill what doesn’t convert in 14–21 days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Factors Affecting Digital Visibility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33" name="Google Shape;433;p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Which are likely to have greatest impact going forward?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6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What is E-E-A-T?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40" name="Google Shape;440;p46"/>
          <p:cNvSpPr txBox="1"/>
          <p:nvPr/>
        </p:nvSpPr>
        <p:spPr>
          <a:xfrm>
            <a:off x="346700" y="979250"/>
            <a:ext cx="8268000" cy="39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E-E-A-T is Google’s quality framework for evaluating the trustworthiness and authority of content. It stands for: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Experience</a:t>
            </a:r>
            <a:r>
              <a:rPr lang="en" sz="1600"/>
              <a:t> – Firsthand knowledge, lived experience, or practical use demonstrated in content.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Expertise</a:t>
            </a:r>
            <a:r>
              <a:rPr lang="en" sz="1600"/>
              <a:t> – The author’s subject-matter knowledge, credentials, or demonstrable skill.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Authoritativeness</a:t>
            </a:r>
            <a:r>
              <a:rPr lang="en" sz="1600"/>
              <a:t> – How respected the author/brand/site is in its field (citations, backlinks, mentions).</a:t>
            </a:r>
            <a:br>
              <a:rPr lang="en" sz="1600"/>
            </a:b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Trustworthiness</a:t>
            </a:r>
            <a:r>
              <a:rPr lang="en" sz="1600"/>
              <a:t> – Transparency, accuracy, and reliability of the content and site (e.g., citing sources, secure domains, clear authorship).</a:t>
            </a:r>
            <a:endParaRPr b="1" sz="2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7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Why It’s More Relevant Than Ever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47" name="Google Shape;447;p47"/>
          <p:cNvSpPr txBox="1"/>
          <p:nvPr/>
        </p:nvSpPr>
        <p:spPr>
          <a:xfrm>
            <a:off x="183175" y="1083325"/>
            <a:ext cx="4306200" cy="38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AI Overviews (AIO) &amp; Generative Search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AI summarizers select sources they </a:t>
            </a:r>
            <a:r>
              <a:rPr i="1" lang="en" sz="1300"/>
              <a:t>trust</a:t>
            </a:r>
            <a:r>
              <a:rPr lang="en" sz="1300"/>
              <a:t>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Pages demonstrating E-E-A-T signals are more likely to be pulled into AI-generated answers, making trustworthiness a gatekeeper to visibility.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Explosion of AI-generated Content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web is now flooded with auto-written articles.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Google prioritizes </a:t>
            </a:r>
            <a:r>
              <a:rPr b="1" lang="en" sz="1300"/>
              <a:t>human signals of trust and authority</a:t>
            </a:r>
            <a:r>
              <a:rPr lang="en" sz="1300"/>
              <a:t> to separate reliable sources from generic AI text.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Shift Toward Entity-based Search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Search engines are connecting </a:t>
            </a:r>
            <a:r>
              <a:rPr b="1" lang="en" sz="1300"/>
              <a:t>people, brands, and organizations as entities</a:t>
            </a:r>
            <a:r>
              <a:rPr lang="en" sz="1300"/>
              <a:t>.</a:t>
            </a:r>
            <a:br>
              <a:rPr lang="en" sz="1300"/>
            </a:br>
            <a:r>
              <a:rPr lang="en" sz="1300"/>
              <a:t>Strong author bios, LinkedIn profiles, and authoritative mentions reinforce credibility and boost rankings.</a:t>
            </a:r>
            <a:endParaRPr sz="1800"/>
          </a:p>
        </p:txBody>
      </p:sp>
      <p:sp>
        <p:nvSpPr>
          <p:cNvPr id="448" name="Google Shape;448;p47"/>
          <p:cNvSpPr txBox="1"/>
          <p:nvPr/>
        </p:nvSpPr>
        <p:spPr>
          <a:xfrm>
            <a:off x="4679925" y="1082425"/>
            <a:ext cx="4306200" cy="3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Social Media Indexing &amp; UGC Influence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Reddit, TikTok, and LinkedIn posts are being surfaced in SERPs.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Lived </a:t>
            </a:r>
            <a:r>
              <a:rPr b="1" lang="en" sz="1300"/>
              <a:t>experience (the new “E”)</a:t>
            </a:r>
            <a:r>
              <a:rPr lang="en" sz="1300"/>
              <a:t> gives social posts weight, making authenticity a competitive edge.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YMYL (“Your Money or Your Life”) Content Scrutiny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YMYL pages are those that could impact a person’s health, financial stability, safety, or overall well-being if the information is inaccurate, misleading, or deceptive</a:t>
            </a:r>
            <a:r>
              <a:rPr lang="en" sz="1300"/>
              <a:t>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Brands in these areas must demonstrate credentials and accuracy more explicitly than ever.</a:t>
            </a:r>
            <a:endParaRPr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8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8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Digital Visibility is Now a Multi-Signal Ecosystem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55" name="Google Shape;455;p48"/>
          <p:cNvSpPr txBox="1"/>
          <p:nvPr/>
        </p:nvSpPr>
        <p:spPr>
          <a:xfrm>
            <a:off x="346700" y="1055450"/>
            <a:ext cx="78609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AI-driven search results</a:t>
            </a:r>
            <a:r>
              <a:rPr lang="en" sz="1700"/>
              <a:t> are reshaping visibility (AI Overviews, Microsoft Copilot answers).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Entity authority</a:t>
            </a:r>
            <a:r>
              <a:rPr lang="en" sz="1700"/>
              <a:t> (brands, people, organizations) is more important than keywords alone.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Content freshness + multimedia</a:t>
            </a:r>
            <a:r>
              <a:rPr lang="en" sz="1700"/>
              <a:t> (video, social snippets, structured data) increasingly influence discovery.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User engagement signals</a:t>
            </a:r>
            <a:r>
              <a:rPr lang="en" sz="1700"/>
              <a:t> (dwell time, CTR, shares) feed algorithms beyond classic SEO.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Cross-channel reinforcement</a:t>
            </a:r>
            <a:r>
              <a:rPr lang="en" sz="1700"/>
              <a:t> (ads, PR, social, influencers) strengthens brand presence in AI-generated summaries.</a:t>
            </a:r>
            <a:endParaRPr sz="17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9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9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AI is Re-defining What “Ranking” Means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62" name="Google Shape;462;p49"/>
          <p:cNvSpPr txBox="1"/>
          <p:nvPr/>
        </p:nvSpPr>
        <p:spPr>
          <a:xfrm>
            <a:off x="374550" y="1174425"/>
            <a:ext cx="81510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AI Overviews (AIO)</a:t>
            </a:r>
            <a:r>
              <a:rPr lang="en" sz="1700"/>
              <a:t>: Google summarizes top sources; visibility depends on inclusion in those summaries, not just blue links.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Source selection favors</a:t>
            </a:r>
            <a:r>
              <a:rPr lang="en" sz="1700"/>
              <a:t>: authority, structured content, freshness, and entity clarity.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Microsoft Copilot/Bing Chat</a:t>
            </a:r>
            <a:r>
              <a:rPr lang="en" sz="1700"/>
              <a:t>: integrating multiple sources into conversational answers.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Implication:</a:t>
            </a:r>
            <a:r>
              <a:rPr lang="en" sz="1700"/>
              <a:t> Content must be optimized for </a:t>
            </a:r>
            <a:r>
              <a:rPr b="1" lang="en" sz="1700"/>
              <a:t>answerability</a:t>
            </a:r>
            <a:r>
              <a:rPr lang="en" sz="1700"/>
              <a:t> (clear, concise, structured) not just SERP rank.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Opportunity:</a:t>
            </a:r>
            <a:r>
              <a:rPr lang="en" sz="1700"/>
              <a:t> Brands positioned as “trusted sources” get amplified in AI responses.</a:t>
            </a:r>
            <a:endParaRPr sz="1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0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50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Social Media Indexing by Google &amp; Microsoft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69" name="Google Shape;469;p50"/>
          <p:cNvSpPr txBox="1"/>
          <p:nvPr/>
        </p:nvSpPr>
        <p:spPr>
          <a:xfrm>
            <a:off x="200675" y="1337900"/>
            <a:ext cx="84066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Google and Bing now surface social posts</a:t>
            </a:r>
            <a:r>
              <a:rPr lang="en" sz="1700"/>
              <a:t> (Reddit, LinkedIn, TikTok, YouTube Shorts, Instagram).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Community content often outranks brand websites</a:t>
            </a:r>
            <a:r>
              <a:rPr lang="en" sz="1700"/>
              <a:t> for “real experience” queries.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User-generated content</a:t>
            </a:r>
            <a:r>
              <a:rPr lang="en" sz="1700"/>
              <a:t> is increasingly indexed and prioritized for “authenticity.”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Implication:</a:t>
            </a:r>
            <a:r>
              <a:rPr lang="en" sz="1700"/>
              <a:t> </a:t>
            </a:r>
            <a:r>
              <a:rPr b="1" i="1" lang="en" sz="1700" u="sng">
                <a:solidFill>
                  <a:srgbClr val="073763"/>
                </a:solidFill>
              </a:rPr>
              <a:t>Social strategies directly influence search visibility</a:t>
            </a:r>
            <a:r>
              <a:rPr lang="en" sz="1700"/>
              <a:t>, not just engagement.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Action:</a:t>
            </a:r>
            <a:r>
              <a:rPr lang="en" sz="1700"/>
              <a:t> Optimize posts for discovery — keywords in captions, alt text, hashtags, and ensure brand voice is consistent across platforms.</a:t>
            </a:r>
            <a:endParaRPr sz="1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1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51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Social Media Strategy Changes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76" name="Google Shape;476;p51"/>
          <p:cNvSpPr txBox="1"/>
          <p:nvPr/>
        </p:nvSpPr>
        <p:spPr>
          <a:xfrm>
            <a:off x="146950" y="1044175"/>
            <a:ext cx="51744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Social Media is becoming more integrated with search: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Google crawls social media platforms, treating them like websites, to find and index content based on keywords, themes, and user intent.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When a user searches for something, </a:t>
            </a:r>
            <a:r>
              <a:rPr b="1" i="1" lang="en" sz="12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Google may display relevant social media content alongside traditional website results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Google has introduced a "Perspectives" filter in search results, which can include social media content, especially for queries where users are looking for personal experiences and opinions.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While Google doesn't explicitly state that social signals are a direct ranking factor, </a:t>
            </a:r>
            <a:r>
              <a:rPr b="1" i="1" lang="en" sz="12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social media engagement can indirectly influence SEO performance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by indicating content relevance and driving traffic.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7" name="Google Shape;477;p51" title="Screenshot 2025-08-08 at 6.53.1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5725" y="1044175"/>
            <a:ext cx="2436239" cy="395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2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52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Social Media Competitor Snapshots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84" name="Google Shape;484;p52"/>
          <p:cNvSpPr txBox="1"/>
          <p:nvPr/>
        </p:nvSpPr>
        <p:spPr>
          <a:xfrm>
            <a:off x="828200" y="1626025"/>
            <a:ext cx="729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485" name="Google Shape;485;p52"/>
          <p:cNvSpPr txBox="1"/>
          <p:nvPr/>
        </p:nvSpPr>
        <p:spPr>
          <a:xfrm>
            <a:off x="705300" y="1304900"/>
            <a:ext cx="734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486" name="Google Shape;486;p52"/>
          <p:cNvSpPr txBox="1"/>
          <p:nvPr/>
        </p:nvSpPr>
        <p:spPr>
          <a:xfrm>
            <a:off x="163525" y="1087075"/>
            <a:ext cx="8852700" cy="37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Brand/competitor social snapshots (approx., platform‑reported today):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KIRE:</a:t>
            </a:r>
            <a:r>
              <a:rPr lang="en" sz="1300"/>
              <a:t> IG ≈14K; FB ≈5.7K likes.</a:t>
            </a:r>
            <a:r>
              <a:rPr lang="en" sz="1300">
                <a:uFill>
                  <a:noFill/>
                </a:uFill>
                <a:hlinkClick r:id="rId3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4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5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6"/>
              </a:rPr>
            </a:br>
            <a:r>
              <a:rPr lang="en" sz="1300"/>
              <a:t> </a:t>
            </a:r>
            <a:r>
              <a:rPr b="1" lang="en" sz="1300"/>
              <a:t>Akers Ellis:</a:t>
            </a:r>
            <a:r>
              <a:rPr lang="en" sz="1300"/>
              <a:t> IG ≈6.2K; FB ≈4.2K followers / 3.8K likes.</a:t>
            </a:r>
            <a:r>
              <a:rPr lang="en" sz="1300">
                <a:uFill>
                  <a:noFill/>
                </a:uFill>
                <a:hlinkClick r:id="rId7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8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9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10"/>
              </a:rPr>
            </a:br>
            <a:r>
              <a:rPr lang="en" sz="1300"/>
              <a:t> </a:t>
            </a:r>
            <a:r>
              <a:rPr b="1" lang="en" sz="1300"/>
              <a:t>Pam Harrington:</a:t>
            </a:r>
            <a:r>
              <a:rPr lang="en" sz="1300"/>
              <a:t> IG ≈1.9K; FB ≈17K followers.</a:t>
            </a:r>
            <a:r>
              <a:rPr lang="en" sz="1300">
                <a:uFill>
                  <a:noFill/>
                </a:uFill>
                <a:hlinkClick r:id="rId11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12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13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14"/>
              </a:rPr>
            </a:br>
            <a:r>
              <a:rPr lang="en" sz="1300"/>
              <a:t> </a:t>
            </a:r>
            <a:r>
              <a:rPr b="1" lang="en" sz="1300"/>
              <a:t>Daniel Ravenel SIR:</a:t>
            </a:r>
            <a:r>
              <a:rPr lang="en" sz="1300"/>
              <a:t> IG ≈6.6K.</a:t>
            </a:r>
            <a:r>
              <a:rPr lang="en" sz="1300">
                <a:uFill>
                  <a:noFill/>
                </a:uFill>
                <a:hlinkClick r:id="rId15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16"/>
              </a:rPr>
              <a:t>Instagram</a:t>
            </a:r>
            <a:br>
              <a:rPr lang="en" sz="1300" u="sng">
                <a:solidFill>
                  <a:schemeClr val="hlink"/>
                </a:solidFill>
                <a:hlinkClick r:id="rId17"/>
              </a:rPr>
            </a:b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The Cliffs:</a:t>
            </a:r>
            <a:r>
              <a:rPr lang="en" sz="1300"/>
              <a:t> IG ≈11K; FB ≈8.7K followers.</a:t>
            </a:r>
            <a:r>
              <a:rPr lang="en" sz="1300">
                <a:uFill>
                  <a:noFill/>
                </a:uFill>
                <a:hlinkClick r:id="rId18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19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20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21"/>
              </a:rPr>
            </a:br>
            <a:r>
              <a:rPr lang="en" sz="1300"/>
              <a:t> </a:t>
            </a:r>
            <a:r>
              <a:rPr b="1" lang="en" sz="1300"/>
              <a:t>Old Edwards Reserve at Lake Keowee:</a:t>
            </a:r>
            <a:r>
              <a:rPr lang="en" sz="1300"/>
              <a:t> IG ≈7K; (rebrand confirmed).</a:t>
            </a:r>
            <a:r>
              <a:rPr lang="en" sz="1300">
                <a:uFill>
                  <a:noFill/>
                </a:uFill>
                <a:hlinkClick r:id="rId22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23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24"/>
              </a:rPr>
              <a:t>The Reserve at Lake Keowee</a:t>
            </a:r>
            <a:br>
              <a:rPr lang="en" sz="1300" u="sng">
                <a:solidFill>
                  <a:schemeClr val="hlink"/>
                </a:solidFill>
                <a:hlinkClick r:id="rId25"/>
              </a:rPr>
            </a:br>
            <a:r>
              <a:rPr lang="en" sz="1300"/>
              <a:t> </a:t>
            </a:r>
            <a:r>
              <a:rPr b="1" lang="en" sz="1300"/>
              <a:t>Balsam Mountain Preserve:</a:t>
            </a:r>
            <a:r>
              <a:rPr lang="en" sz="1300"/>
              <a:t> IG ≈4.1K; FB ≈5.5K followers.</a:t>
            </a:r>
            <a:r>
              <a:rPr lang="en" sz="1300">
                <a:uFill>
                  <a:noFill/>
                </a:uFill>
                <a:hlinkClick r:id="rId26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27"/>
              </a:rPr>
              <a:t>Instagram</a:t>
            </a:r>
            <a:r>
              <a:rPr lang="en" sz="1300" u="sng">
                <a:solidFill>
                  <a:schemeClr val="hlink"/>
                </a:solidFill>
                <a:hlinkClick r:id="rId28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29"/>
              </a:rPr>
            </a:br>
            <a:r>
              <a:rPr lang="en" sz="1300"/>
              <a:t> </a:t>
            </a:r>
            <a:r>
              <a:rPr b="1" lang="en" sz="1300"/>
              <a:t>Justin Winter &amp; Associates (FGP):</a:t>
            </a:r>
            <a:r>
              <a:rPr lang="en" sz="1300"/>
              <a:t> IG ≈2.3K.</a:t>
            </a:r>
            <a:r>
              <a:rPr lang="en" sz="1300">
                <a:uFill>
                  <a:noFill/>
                </a:uFill>
                <a:hlinkClick r:id="rId30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31"/>
              </a:rPr>
              <a:t>Instagram</a:t>
            </a:r>
            <a:br>
              <a:rPr lang="en" sz="1300" u="sng">
                <a:solidFill>
                  <a:schemeClr val="hlink"/>
                </a:solidFill>
                <a:hlinkClick r:id="rId32"/>
              </a:rPr>
            </a:b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Palmetto Bluff:</a:t>
            </a:r>
            <a:r>
              <a:rPr lang="en" sz="1300"/>
              <a:t> IG ≈56K; FB ≈34K followers.</a:t>
            </a:r>
            <a:br>
              <a:rPr lang="en" sz="1300"/>
            </a:br>
            <a:r>
              <a:rPr lang="en" sz="1300"/>
              <a:t> </a:t>
            </a:r>
            <a:r>
              <a:rPr b="1" lang="en" sz="1300"/>
              <a:t>Sea Pines Resort:</a:t>
            </a:r>
            <a:r>
              <a:rPr lang="en" sz="1300"/>
              <a:t> IG ≈37K; FB ≈130K followers.</a:t>
            </a:r>
            <a:br>
              <a:rPr lang="en" sz="1300"/>
            </a:br>
            <a:r>
              <a:rPr lang="en" sz="1300"/>
              <a:t> </a:t>
            </a:r>
            <a:r>
              <a:rPr b="1" lang="en" sz="1300"/>
              <a:t>Berkeley Hall Club:</a:t>
            </a:r>
            <a:r>
              <a:rPr lang="en" sz="1300"/>
              <a:t> IG ≈2.8K; FB ≈3.2K followers.</a:t>
            </a:r>
            <a:r>
              <a:rPr lang="en" sz="1300">
                <a:uFill>
                  <a:noFill/>
                </a:uFill>
                <a:hlinkClick r:id="rId33"/>
              </a:rPr>
              <a:t> </a:t>
            </a:r>
            <a:r>
              <a:rPr lang="en" sz="1300" u="sng">
                <a:solidFill>
                  <a:schemeClr val="hlink"/>
                </a:solidFill>
                <a:hlinkClick r:id="rId34"/>
              </a:rPr>
              <a:t>Facebook</a:t>
            </a:r>
            <a:br>
              <a:rPr lang="en" sz="1300" u="sng">
                <a:solidFill>
                  <a:schemeClr val="hlink"/>
                </a:solidFill>
                <a:hlinkClick r:id="rId35"/>
              </a:rPr>
            </a:br>
            <a:r>
              <a:rPr lang="en" sz="1300"/>
              <a:t> </a:t>
            </a:r>
            <a:r>
              <a:rPr b="1" lang="en" sz="1300"/>
              <a:t>Colleton River Club:</a:t>
            </a:r>
            <a:r>
              <a:rPr lang="en" sz="1300"/>
              <a:t> IG ≈3.1K; FB ≈7.6K followers (7.2K likes).</a:t>
            </a:r>
            <a:endParaRPr sz="13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3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53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Digital Strategy Recommendations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93" name="Google Shape;493;p5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What does all this mean for Digital Strategy going forward?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4"/>
          <p:cNvSpPr/>
          <p:nvPr/>
        </p:nvSpPr>
        <p:spPr>
          <a:xfrm>
            <a:off x="6317875" y="1263575"/>
            <a:ext cx="2556900" cy="1256100"/>
          </a:xfrm>
          <a:prstGeom prst="roundRect">
            <a:avLst>
              <a:gd fmla="val 16667" name="adj"/>
            </a:avLst>
          </a:prstGeom>
          <a:solidFill>
            <a:srgbClr val="07376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54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4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Paid Media Strategy Recommendations - Channels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01" name="Google Shape;501;p54"/>
          <p:cNvSpPr txBox="1"/>
          <p:nvPr/>
        </p:nvSpPr>
        <p:spPr>
          <a:xfrm>
            <a:off x="149525" y="1114925"/>
            <a:ext cx="5655600" cy="4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Search – Brand Defense:</a:t>
            </a:r>
            <a:r>
              <a:rPr lang="en" sz="1300"/>
              <a:t> Minimal, monitored (2–3%).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Search – Non‑Brand:</a:t>
            </a:r>
            <a:r>
              <a:rPr lang="en" sz="1300"/>
              <a:t> High‑intent themes (</a:t>
            </a:r>
            <a:r>
              <a:rPr lang="en" sz="1300"/>
              <a:t>regime/sub-community</a:t>
            </a:r>
            <a:r>
              <a:rPr lang="en" sz="1300"/>
              <a:t>, village, “vs.” comparisons).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PMax (guard‑railed):</a:t>
            </a:r>
            <a:r>
              <a:rPr lang="en" sz="1300"/>
              <a:t> Asset groups mapped to </a:t>
            </a:r>
            <a:r>
              <a:rPr b="1" lang="en" sz="1300"/>
              <a:t>community/</a:t>
            </a:r>
            <a:r>
              <a:rPr b="1" lang="en" sz="1300"/>
              <a:t>regime/sub-community</a:t>
            </a:r>
            <a:r>
              <a:rPr b="1" lang="en" sz="1300"/>
              <a:t>/village</a:t>
            </a:r>
            <a:r>
              <a:rPr lang="en" sz="1300"/>
              <a:t> URL sets using </a:t>
            </a:r>
            <a:r>
              <a:rPr b="1" lang="en" sz="1300"/>
              <a:t>page feeds</a:t>
            </a:r>
            <a:r>
              <a:rPr lang="en" sz="1300"/>
              <a:t>, steered by </a:t>
            </a:r>
            <a:r>
              <a:rPr b="1" lang="en" sz="1300"/>
              <a:t>search themes</a:t>
            </a:r>
            <a:r>
              <a:rPr lang="en" sz="1300"/>
              <a:t>, with </a:t>
            </a:r>
            <a:r>
              <a:rPr b="1" lang="en" sz="1300"/>
              <a:t>brand exclusions</a:t>
            </a:r>
            <a:r>
              <a:rPr lang="en" sz="1300"/>
              <a:t> on.</a:t>
            </a: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Demand Gen (replaced Discovery) + YouTube:</a:t>
            </a:r>
            <a:r>
              <a:rPr lang="en" sz="1300"/>
              <a:t> Mid‑funnel creation with Shorts/in‑feed + lead optimizations—new 2025 controls make this practical to scale.</a:t>
            </a: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Display:</a:t>
            </a:r>
            <a:r>
              <a:rPr lang="en" sz="1300"/>
              <a:t> Retargeting (golf, luxury travel, WSJ/Bloomberg‑type inventory)</a:t>
            </a: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Paid Social (Meta):</a:t>
            </a:r>
            <a:r>
              <a:rPr lang="en" sz="1300"/>
              <a:t> Run under </a:t>
            </a:r>
            <a:r>
              <a:rPr b="1" lang="en" sz="1300"/>
              <a:t>Special Ad Category—Housing</a:t>
            </a:r>
            <a:r>
              <a:rPr lang="en" sz="1300"/>
              <a:t> with Advantage+ placements, broad location radius, creative that pre‑qualifies, and CRM‑powered remarketing (no lookalikes).</a:t>
            </a:r>
            <a:endParaRPr sz="1300" u="sng">
              <a:solidFill>
                <a:schemeClr val="hlink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Microsoft Advertising (pilot):</a:t>
            </a:r>
            <a:r>
              <a:rPr lang="en" sz="1300"/>
              <a:t> 5–10% of </a:t>
            </a:r>
            <a:r>
              <a:rPr b="1" lang="en" sz="1300"/>
              <a:t>non‑brand Search</a:t>
            </a:r>
            <a:r>
              <a:rPr lang="en" sz="1300"/>
              <a:t> to capture incremental demand and </a:t>
            </a:r>
            <a:r>
              <a:rPr b="1" lang="en" sz="1300"/>
              <a:t>ads showing in Copilot experiences.</a:t>
            </a:r>
            <a:r>
              <a:rPr lang="en" sz="1300">
                <a:uFill>
                  <a:noFill/>
                </a:uFill>
                <a:hlinkClick r:id="rId3"/>
              </a:rPr>
              <a:t> </a:t>
            </a:r>
            <a:endParaRPr sz="1300" u="sng">
              <a:solidFill>
                <a:schemeClr val="hlink"/>
              </a:solidFill>
            </a:endParaRPr>
          </a:p>
        </p:txBody>
      </p:sp>
      <p:sp>
        <p:nvSpPr>
          <p:cNvPr id="502" name="Google Shape;502;p54"/>
          <p:cNvSpPr txBox="1"/>
          <p:nvPr/>
        </p:nvSpPr>
        <p:spPr>
          <a:xfrm>
            <a:off x="6451675" y="1300750"/>
            <a:ext cx="2353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We can hold an </a:t>
            </a:r>
            <a:r>
              <a:rPr b="1" lang="en" sz="1100">
                <a:solidFill>
                  <a:schemeClr val="dk1"/>
                </a:solidFill>
              </a:rPr>
              <a:t>additional 40% contingency</a:t>
            </a:r>
            <a:r>
              <a:rPr lang="en" sz="1100">
                <a:solidFill>
                  <a:schemeClr val="dk1"/>
                </a:solidFill>
              </a:rPr>
              <a:t> per project and release it in waves when CPA/lead‑quality and </a:t>
            </a:r>
            <a:r>
              <a:rPr b="1" lang="en" sz="1100">
                <a:solidFill>
                  <a:schemeClr val="dk1"/>
                </a:solidFill>
              </a:rPr>
              <a:t>Search Impression Share (lost to rank)</a:t>
            </a:r>
            <a:r>
              <a:rPr lang="en" sz="1100">
                <a:solidFill>
                  <a:schemeClr val="dk1"/>
                </a:solidFill>
              </a:rPr>
              <a:t> show headroom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5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5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(Palmetto Bluff) — $264,000 baseline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 - Contingency ($105,600)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509" name="Google Shape;509;p55"/>
          <p:cNvGraphicFramePr/>
          <p:nvPr/>
        </p:nvGraphicFramePr>
        <p:xfrm>
          <a:off x="3678375" y="127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3076700"/>
                <a:gridCol w="661300"/>
                <a:gridCol w="1163550"/>
              </a:tblGrid>
              <a:tr h="388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Channel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%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Annual Target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$5,280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Non‑Brand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$73,920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PMax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$58,080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Demand Gen / YouTube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$58,080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Display 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$26,400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Paid Social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$36,960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Experiments (MSFT, etc)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$5,280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10" name="Google Shape;510;p55"/>
          <p:cNvSpPr txBox="1"/>
          <p:nvPr/>
        </p:nvSpPr>
        <p:spPr>
          <a:xfrm>
            <a:off x="163525" y="1178150"/>
            <a:ext cx="32034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Search NB:</a:t>
            </a:r>
            <a:r>
              <a:rPr lang="en" sz="1100"/>
              <a:t> </a:t>
            </a:r>
            <a:r>
              <a:rPr i="1" lang="en" sz="1100"/>
              <a:t>“Moreland/Wilson/River Road/Anson homes”</a:t>
            </a:r>
            <a:r>
              <a:rPr lang="en" sz="1100"/>
              <a:t>, </a:t>
            </a:r>
            <a:r>
              <a:rPr b="1" lang="en" sz="1100"/>
              <a:t>“PB vs Sea Pines/Berkeley/Colleton,” “STR rules,” “membership basics.”</a:t>
            </a:r>
            <a:br>
              <a:rPr b="1" lang="en" sz="1100"/>
            </a:br>
            <a:endParaRPr b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PMax:</a:t>
            </a:r>
            <a:r>
              <a:rPr lang="en" sz="1100"/>
              <a:t> Asset groups per </a:t>
            </a:r>
            <a:r>
              <a:rPr b="1" lang="en" sz="1100"/>
              <a:t>village Buyer Guide</a:t>
            </a:r>
            <a:r>
              <a:rPr lang="en" sz="1100"/>
              <a:t> + </a:t>
            </a:r>
            <a:r>
              <a:rPr b="1" lang="en" sz="1100"/>
              <a:t>comparisons</a:t>
            </a:r>
            <a:r>
              <a:rPr lang="en" sz="1100"/>
              <a:t>; </a:t>
            </a:r>
            <a:r>
              <a:rPr b="1" lang="en" sz="1100"/>
              <a:t>page feeds</a:t>
            </a:r>
            <a:r>
              <a:rPr lang="en" sz="1100"/>
              <a:t> limit to those URLs; </a:t>
            </a:r>
            <a:r>
              <a:rPr b="1" lang="en" sz="1100"/>
              <a:t>search themes</a:t>
            </a:r>
            <a:r>
              <a:rPr lang="en" sz="1100"/>
              <a:t> echo key questions; value‑based bidding to tours.</a:t>
            </a:r>
            <a:br>
              <a:rPr lang="en" sz="1100" u="sng">
                <a:solidFill>
                  <a:schemeClr val="hlink"/>
                </a:solidFill>
                <a:hlinkClick r:id="rId3"/>
              </a:rPr>
            </a:br>
            <a:endParaRPr sz="1100" u="sng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Demand Gen/YouTube:</a:t>
            </a:r>
            <a:r>
              <a:rPr lang="en" sz="1100"/>
              <a:t> Lifestyle storytelling in Shorts + in‑feed; 2025 controls allow </a:t>
            </a:r>
            <a:r>
              <a:rPr b="1" lang="en" sz="1100"/>
              <a:t>channel/placement curation</a:t>
            </a:r>
            <a:r>
              <a:rPr lang="en" sz="1100"/>
              <a:t> (e.g., Shorts‑first).</a:t>
            </a:r>
            <a:br>
              <a:rPr lang="en" sz="1100" u="sng">
                <a:solidFill>
                  <a:schemeClr val="hlink"/>
                </a:solidFill>
                <a:hlinkClick r:id="rId4"/>
              </a:rPr>
            </a:br>
            <a:endParaRPr sz="1100" u="sng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Paid Social:</a:t>
            </a:r>
            <a:r>
              <a:rPr lang="en" sz="1100"/>
              <a:t> PB + Montage collabs to </a:t>
            </a:r>
            <a:r>
              <a:rPr b="1" lang="en" sz="1100"/>
              <a:t>Buyer Guides &amp; Market Report</a:t>
            </a:r>
            <a:r>
              <a:rPr lang="en" sz="1100"/>
              <a:t>; server‑side leads; SAC rules.</a:t>
            </a:r>
            <a:br>
              <a:rPr lang="en" sz="1100"/>
            </a:br>
            <a:r>
              <a:rPr lang="en" sz="1100"/>
              <a:t> </a:t>
            </a:r>
            <a:r>
              <a:rPr i="1" lang="en" sz="1100"/>
              <a:t>(This mirrors the high‑reach social → guide conversion loop we’ve proven on similar hospitality/real‑estate work.)</a:t>
            </a:r>
            <a:endParaRPr i="1" sz="1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5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56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KWH (Kiawah) — $185,000 baseline  - Contingency ($74,000)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517" name="Google Shape;517;p56"/>
          <p:cNvGraphicFramePr/>
          <p:nvPr/>
        </p:nvGraphicFramePr>
        <p:xfrm>
          <a:off x="3678375" y="127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3076700"/>
                <a:gridCol w="661300"/>
                <a:gridCol w="1163550"/>
              </a:tblGrid>
              <a:tr h="388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Channel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%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Annual Target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Search – 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$5,550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Search – Non‑Brand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$64,750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PMax (guard‑railed)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$33,300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Demand Gen / YouTube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$31,450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Display (retargeting/prospecting)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$18,500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Paid Social (Meta)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$27,750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Experiments (MSFT Ads, social, etc)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$3,700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18" name="Google Shape;518;p56"/>
          <p:cNvSpPr txBox="1"/>
          <p:nvPr/>
        </p:nvSpPr>
        <p:spPr>
          <a:xfrm>
            <a:off x="349350" y="1040600"/>
            <a:ext cx="30000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Search NB:</a:t>
            </a:r>
            <a:r>
              <a:rPr lang="en" sz="1100"/>
              <a:t> exact/phrase for </a:t>
            </a:r>
            <a:r>
              <a:rPr i="1" lang="en" sz="1100"/>
              <a:t>regime/sub-community</a:t>
            </a:r>
            <a:r>
              <a:rPr i="1" lang="en" sz="1100"/>
              <a:t> fees / STR rules / pets / parking</a:t>
            </a:r>
            <a:r>
              <a:rPr lang="en" sz="1100"/>
              <a:t> and </a:t>
            </a:r>
            <a:r>
              <a:rPr b="1" lang="en" sz="1100"/>
              <a:t>“Kiawah vs Seabrook/Kiawah River.”</a:t>
            </a:r>
            <a:br>
              <a:rPr b="1" lang="en" sz="1100"/>
            </a:br>
            <a:endParaRPr b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PMax:</a:t>
            </a:r>
            <a:r>
              <a:rPr lang="en" sz="1100"/>
              <a:t> Asset groups: </a:t>
            </a:r>
            <a:r>
              <a:rPr i="1" lang="en" sz="1100"/>
              <a:t>Ocean Park, Cassique, East/West Beach, Vanderhorst</a:t>
            </a:r>
            <a:r>
              <a:rPr lang="en" sz="1100"/>
              <a:t>; </a:t>
            </a:r>
            <a:r>
              <a:rPr b="1" lang="en" sz="1100"/>
              <a:t>page feed</a:t>
            </a:r>
            <a:r>
              <a:rPr lang="en" sz="1100"/>
              <a:t> with those Buyer Guide URLs; </a:t>
            </a:r>
            <a:r>
              <a:rPr b="1" lang="en" sz="1100"/>
              <a:t>brand exclusions</a:t>
            </a:r>
            <a:r>
              <a:rPr lang="en" sz="1100"/>
              <a:t>; </a:t>
            </a:r>
            <a:r>
              <a:rPr b="1" lang="en" sz="1100"/>
              <a:t>search themes</a:t>
            </a:r>
            <a:r>
              <a:rPr lang="en" sz="1100"/>
              <a:t> = the above queries.</a:t>
            </a:r>
            <a:br>
              <a:rPr lang="en" sz="1100" u="sng">
                <a:solidFill>
                  <a:schemeClr val="hlink"/>
                </a:solidFill>
                <a:hlinkClick r:id="rId3"/>
              </a:rPr>
            </a:br>
            <a:endParaRPr sz="1100" u="sng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Demand Gen/YouTube:</a:t>
            </a:r>
            <a:r>
              <a:rPr lang="en" sz="1100"/>
              <a:t> Reels‑style vertical video (“Which community fits me?”); Shorts‑only splits available in 2025 updates.</a:t>
            </a:r>
            <a:br>
              <a:rPr lang="en" sz="1100" u="sng">
                <a:solidFill>
                  <a:schemeClr val="hlink"/>
                </a:solidFill>
                <a:hlinkClick r:id="rId4"/>
              </a:rPr>
            </a:br>
            <a:endParaRPr sz="1100" u="sng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Display:</a:t>
            </a:r>
            <a:r>
              <a:rPr lang="en" sz="1100"/>
              <a:t> Retargeting (guide readers, comparison readers) with </a:t>
            </a:r>
            <a:r>
              <a:rPr b="1" lang="en" sz="1100"/>
              <a:t>FAQ snippets</a:t>
            </a:r>
            <a:r>
              <a:rPr lang="en" sz="1100"/>
              <a:t> in creatives.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Paid Social:</a:t>
            </a:r>
            <a:r>
              <a:rPr lang="en" sz="1100"/>
              <a:t> SAC‑compliant Reels to Buyer Guides; test Instant Forms for </a:t>
            </a:r>
            <a:r>
              <a:rPr b="1" lang="en" sz="1100"/>
              <a:t>tour/appointment</a:t>
            </a:r>
            <a:r>
              <a:rPr lang="en" sz="1100"/>
              <a:t>; CRM pass‑back to Ads.</a:t>
            </a:r>
            <a:endParaRPr sz="11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7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 (The Cliffs) — $166,500 baseline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 - Contingency ($66,600)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525" name="Google Shape;525;p57"/>
          <p:cNvGraphicFramePr/>
          <p:nvPr/>
        </p:nvGraphicFramePr>
        <p:xfrm>
          <a:off x="3678375" y="127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3076700"/>
                <a:gridCol w="661300"/>
                <a:gridCol w="1163550"/>
              </a:tblGrid>
              <a:tr h="388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Channel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%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Annual Target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$3,330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Non‑Brand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$53,280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PMax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$33,300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Demand Gen / YouTube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$29,970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Display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$16,650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Paid Social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$26,640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Experiments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$3,330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26" name="Google Shape;526;p57"/>
          <p:cNvSpPr txBox="1"/>
          <p:nvPr/>
        </p:nvSpPr>
        <p:spPr>
          <a:xfrm>
            <a:off x="128225" y="1211700"/>
            <a:ext cx="32778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Search NB:</a:t>
            </a:r>
            <a:r>
              <a:rPr lang="en" sz="1100"/>
              <a:t> </a:t>
            </a:r>
            <a:r>
              <a:rPr i="1" lang="en" sz="1100"/>
              <a:t>“Cliffs at Walnut Cove homes”</a:t>
            </a:r>
            <a:r>
              <a:rPr lang="en" sz="1100"/>
              <a:t>, </a:t>
            </a:r>
            <a:r>
              <a:rPr i="1" lang="en" sz="1100"/>
              <a:t>“Keowee Springs homes”</a:t>
            </a:r>
            <a:r>
              <a:rPr lang="en" sz="1100"/>
              <a:t>, </a:t>
            </a:r>
            <a:r>
              <a:rPr i="1" lang="en" sz="1100"/>
              <a:t>“Cliffs Valley homes,”</a:t>
            </a:r>
            <a:r>
              <a:rPr lang="en" sz="1100"/>
              <a:t> </a:t>
            </a:r>
            <a:r>
              <a:rPr i="1" lang="en" sz="1100"/>
              <a:t>“best golf communities Asheville/Greenville”</a:t>
            </a:r>
            <a:r>
              <a:rPr lang="en" sz="1100"/>
              <a:t>.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PMax:</a:t>
            </a:r>
            <a:r>
              <a:rPr lang="en" sz="1100"/>
              <a:t> Asset groups: </a:t>
            </a:r>
            <a:r>
              <a:rPr i="1" lang="en" sz="1100"/>
              <a:t>Walnut Cove, Keowee Springs, Valley, Membership</a:t>
            </a:r>
            <a:r>
              <a:rPr lang="en" sz="1100"/>
              <a:t>, plus “Cliffs vs Old Edwards/Balsam” comparisons; </a:t>
            </a:r>
            <a:r>
              <a:rPr b="1" lang="en" sz="1100"/>
              <a:t>page feed</a:t>
            </a:r>
            <a:r>
              <a:rPr lang="en" sz="1100"/>
              <a:t> locked to guides; value‑based bidding (tour set &gt; brochure download).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Demand Gen/YouTube:</a:t>
            </a:r>
            <a:r>
              <a:rPr lang="en" sz="1100"/>
              <a:t> Sequences featuring </a:t>
            </a:r>
            <a:r>
              <a:rPr b="1" lang="en" sz="1100"/>
              <a:t>Sports Pavilion</a:t>
            </a:r>
            <a:r>
              <a:rPr lang="en" sz="1100"/>
              <a:t>, “7 clubs, one membership,” and lake lifestyle; retarget to </a:t>
            </a:r>
            <a:r>
              <a:rPr b="1" lang="en" sz="1100"/>
              <a:t>New Releases</a:t>
            </a:r>
            <a:r>
              <a:rPr lang="en" sz="1100"/>
              <a:t>.</a:t>
            </a:r>
            <a:br>
              <a:rPr lang="en" sz="1100"/>
            </a:br>
            <a:br>
              <a:rPr lang="en" sz="1100" u="sng">
                <a:solidFill>
                  <a:schemeClr val="hlink"/>
                </a:solidFill>
                <a:hlinkClick r:id="rId3"/>
              </a:rPr>
            </a:br>
            <a:r>
              <a:rPr b="1" lang="en" sz="1100"/>
              <a:t>Paid Social:</a:t>
            </a:r>
            <a:r>
              <a:rPr lang="en" sz="1100"/>
              <a:t> Reels + carousels; “Which Cliffs community fits me?” quiz ad.</a:t>
            </a:r>
            <a:br>
              <a:rPr lang="en" sz="1100"/>
            </a:br>
            <a:r>
              <a:rPr lang="en" sz="1100"/>
              <a:t> </a:t>
            </a:r>
            <a:r>
              <a:rPr i="1" lang="en" sz="1100"/>
              <a:t>(Competitor context: Walnut Cove Realty &amp; Keowee specialists appear on priority queries—hence the focus on community guides.)</a:t>
            </a:r>
            <a:endParaRPr i="1"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8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58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RSM — $36,000 baseline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 - Contingency ($14,400)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graphicFrame>
        <p:nvGraphicFramePr>
          <p:cNvPr id="533" name="Google Shape;533;p58"/>
          <p:cNvGraphicFramePr/>
          <p:nvPr/>
        </p:nvGraphicFramePr>
        <p:xfrm>
          <a:off x="3678375" y="127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{040CB9DF-3C0E-4647-8613-D9686D9486CE}</a:tableStyleId>
              </a:tblPr>
              <a:tblGrid>
                <a:gridCol w="3076700"/>
                <a:gridCol w="661300"/>
                <a:gridCol w="1163550"/>
              </a:tblGrid>
              <a:tr h="388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Channel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%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Annual Target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7376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$1,080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Non‑Brand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$16,200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PMax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$5,400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Demand Gen / YouTube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$3,600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Display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$2,520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Paid Social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$5,400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Experiments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$1,800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34" name="Google Shape;534;p58"/>
          <p:cNvSpPr txBox="1"/>
          <p:nvPr/>
        </p:nvSpPr>
        <p:spPr>
          <a:xfrm>
            <a:off x="304750" y="1568325"/>
            <a:ext cx="30000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Search NB first</a:t>
            </a:r>
            <a:r>
              <a:rPr lang="en" sz="1100"/>
              <a:t> (+ brand defense); </a:t>
            </a:r>
            <a:r>
              <a:rPr b="1" lang="en" sz="1100"/>
              <a:t>PMax page‑feed pilot</a:t>
            </a:r>
            <a:r>
              <a:rPr lang="en" sz="1100"/>
              <a:t> on the two highest‑value pages; </a:t>
            </a:r>
            <a:r>
              <a:rPr b="1" lang="en" sz="1100"/>
              <a:t>remarketing</a:t>
            </a:r>
            <a:r>
              <a:rPr lang="en" sz="1100"/>
              <a:t> only on Display &amp; Social until CPA stabilizes.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Hold top‑of‑funnel until unit‑level inventory or a defensible “vs.” page exists.</a:t>
            </a:r>
            <a:endParaRPr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9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59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Positioning for AI-Driven &amp; Multi-Signal Search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41" name="Google Shape;541;p59"/>
          <p:cNvSpPr txBox="1"/>
          <p:nvPr/>
        </p:nvSpPr>
        <p:spPr>
          <a:xfrm>
            <a:off x="421850" y="996000"/>
            <a:ext cx="7990200" cy="3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Optimize for AI Overviews (AIO):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Structure content for </a:t>
            </a:r>
            <a:r>
              <a:rPr i="1" lang="en"/>
              <a:t>answerability</a:t>
            </a:r>
            <a:r>
              <a:rPr lang="en"/>
              <a:t> (clear Q&amp;A, schema markup, concise summaries).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Prioritize freshness and authority signals to increase likelihood of inclusion.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Strengthen EEAT: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Showcase author credentials and lived experience.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Publish transparent, sourced, and accurate content.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Target Entity Authority: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Ensure consistent brand/person profiles across web, LinkedIn, press.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 structured data to reinforce entity recognition.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Broaden Signal Mix: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Integrate video, imagery, and user-generated content to capture diverse ranking factors.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0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60"/>
          <p:cNvSpPr txBox="1"/>
          <p:nvPr/>
        </p:nvSpPr>
        <p:spPr>
          <a:xfrm>
            <a:off x="270500" y="208650"/>
            <a:ext cx="86859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Leveraging Social Indexing &amp; Navigating YMYL Standards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48" name="Google Shape;548;p60"/>
          <p:cNvSpPr txBox="1"/>
          <p:nvPr/>
        </p:nvSpPr>
        <p:spPr>
          <a:xfrm>
            <a:off x="459025" y="1079625"/>
            <a:ext cx="7930800" cy="3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Social Visibility Optimization: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Treat social posts as SEO assets — use clear keywords, captions, and hashtags.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Encourage user-generated reviews/testimonials to boost authenticity signals.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Mitigate Inventory Filter Risks (Meta):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Manually set brand-safe inventory filters (Moderate/Limited vs Expanded).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YMYL Scrutiny Response: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For real estate compliance: highlight expertise and cite reputable sources.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Include author bios, credentials, and transparent sourcing on all high-stakes content.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Cross-Channel Reinforcement: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 PR, ads, and influencer engagement to strengthen trust and authority across search + social ecosystems.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61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61"/>
          <p:cNvSpPr txBox="1"/>
          <p:nvPr>
            <p:ph type="ctrTitle"/>
          </p:nvPr>
        </p:nvSpPr>
        <p:spPr>
          <a:xfrm>
            <a:off x="311700" y="1666425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Thank You</a:t>
            </a:r>
            <a:endParaRPr i="1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