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embeddedFontLst>
    <p:embeddedFont>
      <p:font typeface="Nunito"/>
      <p:regular r:id="rId15"/>
      <p:bold r:id="rId16"/>
      <p:italic r:id="rId17"/>
      <p:boldItalic r:id="rId18"/>
    </p:embeddedFont>
    <p:embeddedFont>
      <p:font typeface="Maven Pro"/>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avenPro-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regular.fntdata"/><Relationship Id="rId14" Type="http://schemas.openxmlformats.org/officeDocument/2006/relationships/slide" Target="slides/slide9.xml"/><Relationship Id="rId17" Type="http://schemas.openxmlformats.org/officeDocument/2006/relationships/font" Target="fonts/Nunito-italic.fntdata"/><Relationship Id="rId16" Type="http://schemas.openxmlformats.org/officeDocument/2006/relationships/font" Target="fonts/Nunito-bold.fntdata"/><Relationship Id="rId5" Type="http://schemas.openxmlformats.org/officeDocument/2006/relationships/notesMaster" Target="notesMasters/notesMaster1.xml"/><Relationship Id="rId19" Type="http://schemas.openxmlformats.org/officeDocument/2006/relationships/font" Target="fonts/MavenPro-regular.fntdata"/><Relationship Id="rId6" Type="http://schemas.openxmlformats.org/officeDocument/2006/relationships/slide" Target="slides/slide1.xml"/><Relationship Id="rId18" Type="http://schemas.openxmlformats.org/officeDocument/2006/relationships/font" Target="fonts/Nuni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0d3604afe5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0d3604afe5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0d3604afe5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0d3604afe5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0d3604afe5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0d3604afe5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0d3604afe5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0d3604afe5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0d3604afe5_0_4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0d3604afe5_0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0d3604afe5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0d3604afe5_0_4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0d3604afe5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0d3604afe5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0d3604afe5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0d3604afe5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49"/>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3.png"/><Relationship Id="rId6"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9.png"/><Relationship Id="rId7" Type="http://schemas.openxmlformats.org/officeDocument/2006/relationships/image" Target="../media/image4.png"/><Relationship Id="rId8"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7.png"/><Relationship Id="rId6" Type="http://schemas.openxmlformats.org/officeDocument/2006/relationships/image" Target="../media/image4.png"/><Relationship Id="rId7"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C47D"/>
        </a:solidFill>
      </p:bgPr>
    </p:bg>
    <p:spTree>
      <p:nvGrpSpPr>
        <p:cNvPr id="276" name="Shape 276"/>
        <p:cNvGrpSpPr/>
        <p:nvPr/>
      </p:nvGrpSpPr>
      <p:grpSpPr>
        <a:xfrm>
          <a:off x="0" y="0"/>
          <a:ext cx="0" cy="0"/>
          <a:chOff x="0" y="0"/>
          <a:chExt cx="0" cy="0"/>
        </a:xfrm>
      </p:grpSpPr>
      <p:sp>
        <p:nvSpPr>
          <p:cNvPr id="277" name="Google Shape;277;p13"/>
          <p:cNvSpPr txBox="1"/>
          <p:nvPr>
            <p:ph type="ctrTitle"/>
          </p:nvPr>
        </p:nvSpPr>
        <p:spPr>
          <a:xfrm>
            <a:off x="472300" y="1041525"/>
            <a:ext cx="5176800" cy="187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000"/>
              <a:t>Polymershapes Monthly Ads Overview</a:t>
            </a:r>
            <a:endParaRPr sz="5000"/>
          </a:p>
        </p:txBody>
      </p:sp>
      <p:sp>
        <p:nvSpPr>
          <p:cNvPr id="278" name="Google Shape;278;p13"/>
          <p:cNvSpPr txBox="1"/>
          <p:nvPr>
            <p:ph idx="1" type="subTitle"/>
          </p:nvPr>
        </p:nvSpPr>
        <p:spPr>
          <a:xfrm>
            <a:off x="472300" y="3208525"/>
            <a:ext cx="4255500" cy="69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900"/>
              <a:t>Examining: Oct 1-20, </a:t>
            </a:r>
            <a:r>
              <a:rPr lang="en" sz="1900"/>
              <a:t>2024</a:t>
            </a:r>
            <a:endParaRPr sz="1900"/>
          </a:p>
        </p:txBody>
      </p:sp>
      <p:sp>
        <p:nvSpPr>
          <p:cNvPr id="279" name="Google Shape;279;p13"/>
          <p:cNvSpPr/>
          <p:nvPr/>
        </p:nvSpPr>
        <p:spPr>
          <a:xfrm>
            <a:off x="-50100" y="4607250"/>
            <a:ext cx="9194100" cy="536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pic>
        <p:nvPicPr>
          <p:cNvPr id="280" name="Google Shape;280;p13"/>
          <p:cNvPicPr preferRelativeResize="0"/>
          <p:nvPr/>
        </p:nvPicPr>
        <p:blipFill>
          <a:blip r:embed="rId3">
            <a:alphaModFix/>
          </a:blip>
          <a:stretch>
            <a:fillRect/>
          </a:stretch>
        </p:blipFill>
        <p:spPr>
          <a:xfrm>
            <a:off x="472300" y="4760575"/>
            <a:ext cx="1605775" cy="229725"/>
          </a:xfrm>
          <a:prstGeom prst="rect">
            <a:avLst/>
          </a:prstGeom>
          <a:solidFill>
            <a:schemeClr val="lt1"/>
          </a:solidFill>
          <a:ln>
            <a:noFill/>
          </a:ln>
        </p:spPr>
      </p:pic>
      <p:pic>
        <p:nvPicPr>
          <p:cNvPr id="281" name="Google Shape;281;p13"/>
          <p:cNvPicPr preferRelativeResize="0"/>
          <p:nvPr/>
        </p:nvPicPr>
        <p:blipFill>
          <a:blip r:embed="rId4">
            <a:alphaModFix/>
          </a:blip>
          <a:stretch>
            <a:fillRect/>
          </a:stretch>
        </p:blipFill>
        <p:spPr>
          <a:xfrm>
            <a:off x="7596975" y="4653515"/>
            <a:ext cx="1244451" cy="443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4"/>
          <p:cNvSpPr txBox="1"/>
          <p:nvPr>
            <p:ph type="title"/>
          </p:nvPr>
        </p:nvSpPr>
        <p:spPr>
          <a:xfrm>
            <a:off x="1303800" y="5917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MoM Account Metrics</a:t>
            </a:r>
            <a:endParaRPr/>
          </a:p>
        </p:txBody>
      </p:sp>
      <p:sp>
        <p:nvSpPr>
          <p:cNvPr id="287" name="Google Shape;287;p14"/>
          <p:cNvSpPr txBox="1"/>
          <p:nvPr>
            <p:ph idx="1" type="body"/>
          </p:nvPr>
        </p:nvSpPr>
        <p:spPr>
          <a:xfrm>
            <a:off x="1303800" y="1209675"/>
            <a:ext cx="3819600" cy="2541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500"/>
              <a:t>September 1-20, 2024</a:t>
            </a:r>
            <a:endParaRPr b="1" sz="1500"/>
          </a:p>
          <a:p>
            <a:pPr indent="0" lvl="0" marL="0" rtl="0" algn="l">
              <a:spcBef>
                <a:spcPts val="1200"/>
              </a:spcBef>
              <a:spcAft>
                <a:spcPts val="0"/>
              </a:spcAft>
              <a:buNone/>
            </a:pPr>
            <a:r>
              <a:rPr lang="en" sz="1500"/>
              <a:t>Impressions: 140,977</a:t>
            </a:r>
            <a:endParaRPr sz="1500"/>
          </a:p>
          <a:p>
            <a:pPr indent="0" lvl="0" marL="0" rtl="0" algn="l">
              <a:spcBef>
                <a:spcPts val="1200"/>
              </a:spcBef>
              <a:spcAft>
                <a:spcPts val="0"/>
              </a:spcAft>
              <a:buNone/>
            </a:pPr>
            <a:r>
              <a:rPr lang="en" sz="1500"/>
              <a:t>Clicks: 11,908</a:t>
            </a:r>
            <a:endParaRPr sz="1500"/>
          </a:p>
          <a:p>
            <a:pPr indent="0" lvl="0" marL="0" rtl="0" algn="l">
              <a:spcBef>
                <a:spcPts val="1200"/>
              </a:spcBef>
              <a:spcAft>
                <a:spcPts val="0"/>
              </a:spcAft>
              <a:buNone/>
            </a:pPr>
            <a:r>
              <a:rPr lang="en" sz="1500"/>
              <a:t>CTR: 8.45%</a:t>
            </a:r>
            <a:endParaRPr sz="1500"/>
          </a:p>
          <a:p>
            <a:pPr indent="0" lvl="0" marL="0" rtl="0" algn="l">
              <a:spcBef>
                <a:spcPts val="1200"/>
              </a:spcBef>
              <a:spcAft>
                <a:spcPts val="0"/>
              </a:spcAft>
              <a:buNone/>
            </a:pPr>
            <a:r>
              <a:rPr lang="en" sz="1500"/>
              <a:t>Avg CPC: $3.41</a:t>
            </a:r>
            <a:endParaRPr sz="1500"/>
          </a:p>
          <a:p>
            <a:pPr indent="0" lvl="0" marL="0" rtl="0" algn="l">
              <a:spcBef>
                <a:spcPts val="1200"/>
              </a:spcBef>
              <a:spcAft>
                <a:spcPts val="1200"/>
              </a:spcAft>
              <a:buNone/>
            </a:pPr>
            <a:r>
              <a:rPr lang="en" sz="1500"/>
              <a:t>Conversions: 1,503.24</a:t>
            </a:r>
            <a:endParaRPr sz="1500"/>
          </a:p>
        </p:txBody>
      </p:sp>
      <p:sp>
        <p:nvSpPr>
          <p:cNvPr id="288" name="Google Shape;288;p14"/>
          <p:cNvSpPr txBox="1"/>
          <p:nvPr>
            <p:ph idx="1" type="body"/>
          </p:nvPr>
        </p:nvSpPr>
        <p:spPr>
          <a:xfrm>
            <a:off x="5123400" y="1209675"/>
            <a:ext cx="3538800" cy="25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t>October 1-20, 2024</a:t>
            </a:r>
            <a:endParaRPr b="1" sz="1500"/>
          </a:p>
          <a:p>
            <a:pPr indent="0" lvl="0" marL="0" rtl="0" algn="l">
              <a:spcBef>
                <a:spcPts val="1200"/>
              </a:spcBef>
              <a:spcAft>
                <a:spcPts val="0"/>
              </a:spcAft>
              <a:buNone/>
            </a:pPr>
            <a:r>
              <a:rPr lang="en" sz="1500"/>
              <a:t>Impressions: 191,509</a:t>
            </a:r>
            <a:endParaRPr sz="1500"/>
          </a:p>
          <a:p>
            <a:pPr indent="0" lvl="0" marL="0" rtl="0" algn="l">
              <a:spcBef>
                <a:spcPts val="1200"/>
              </a:spcBef>
              <a:spcAft>
                <a:spcPts val="0"/>
              </a:spcAft>
              <a:buNone/>
            </a:pPr>
            <a:r>
              <a:rPr lang="en" sz="1500"/>
              <a:t>Clicks: 11,199</a:t>
            </a:r>
            <a:endParaRPr sz="1500"/>
          </a:p>
          <a:p>
            <a:pPr indent="0" lvl="0" marL="0" rtl="0" algn="l">
              <a:spcBef>
                <a:spcPts val="1200"/>
              </a:spcBef>
              <a:spcAft>
                <a:spcPts val="0"/>
              </a:spcAft>
              <a:buNone/>
            </a:pPr>
            <a:r>
              <a:rPr lang="en" sz="1500"/>
              <a:t>CTR: 5.85%</a:t>
            </a:r>
            <a:endParaRPr sz="1500"/>
          </a:p>
          <a:p>
            <a:pPr indent="0" lvl="0" marL="0" rtl="0" algn="l">
              <a:spcBef>
                <a:spcPts val="1200"/>
              </a:spcBef>
              <a:spcAft>
                <a:spcPts val="0"/>
              </a:spcAft>
              <a:buNone/>
            </a:pPr>
            <a:r>
              <a:rPr lang="en" sz="1500"/>
              <a:t>Avg CPC: $3.40</a:t>
            </a:r>
            <a:endParaRPr sz="1500"/>
          </a:p>
          <a:p>
            <a:pPr indent="0" lvl="0" marL="0" rtl="0" algn="l">
              <a:spcBef>
                <a:spcPts val="1200"/>
              </a:spcBef>
              <a:spcAft>
                <a:spcPts val="1200"/>
              </a:spcAft>
              <a:buNone/>
            </a:pPr>
            <a:r>
              <a:rPr lang="en" sz="1500"/>
              <a:t>Conversions: 1,328.31</a:t>
            </a:r>
            <a:endParaRPr sz="1500"/>
          </a:p>
        </p:txBody>
      </p:sp>
      <p:sp>
        <p:nvSpPr>
          <p:cNvPr id="289" name="Google Shape;289;p14"/>
          <p:cNvSpPr txBox="1"/>
          <p:nvPr/>
        </p:nvSpPr>
        <p:spPr>
          <a:xfrm>
            <a:off x="564300" y="3751275"/>
            <a:ext cx="8015400" cy="121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Nunito"/>
                <a:ea typeface="Nunito"/>
                <a:cs typeface="Nunito"/>
                <a:sym typeface="Nunito"/>
              </a:rPr>
              <a:t>So far in October, the ads reached a significantly larger audience compared to September, demonstrating increased visibility and exposure. Despite a slight drop in conversions, the cost per click remained consistent. With this broader reach, there’s an opportunity to fine-tune targeting or messaging to better connect with the expanded audience and drive more conversions. The steady CPC ensures that even with adjustments, the campaign can maintain cost-effectiveness while optimizing performance.</a:t>
            </a:r>
            <a:endParaRPr sz="1300">
              <a:solidFill>
                <a:schemeClr val="dk2"/>
              </a:solidFill>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5"/>
          <p:cNvSpPr txBox="1"/>
          <p:nvPr>
            <p:ph type="title"/>
          </p:nvPr>
        </p:nvSpPr>
        <p:spPr>
          <a:xfrm>
            <a:off x="489050" y="193100"/>
            <a:ext cx="5009700" cy="9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Top Performing Profit Centers</a:t>
            </a:r>
            <a:endParaRPr/>
          </a:p>
        </p:txBody>
      </p:sp>
      <p:sp>
        <p:nvSpPr>
          <p:cNvPr id="295" name="Google Shape;295;p15"/>
          <p:cNvSpPr txBox="1"/>
          <p:nvPr>
            <p:ph idx="1" type="body"/>
          </p:nvPr>
        </p:nvSpPr>
        <p:spPr>
          <a:xfrm>
            <a:off x="4381525" y="767975"/>
            <a:ext cx="4684200" cy="40368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b="1" lang="en" sz="4000" u="sng"/>
              <a:t>Highest</a:t>
            </a:r>
            <a:r>
              <a:rPr b="1" lang="en" sz="4000" u="sng"/>
              <a:t> MoM increase in conversions:</a:t>
            </a:r>
            <a:endParaRPr b="1" sz="4000" u="sng"/>
          </a:p>
          <a:p>
            <a:pPr indent="0" lvl="0" marL="0" rtl="0" algn="l">
              <a:lnSpc>
                <a:spcPct val="100000"/>
              </a:lnSpc>
              <a:spcBef>
                <a:spcPts val="1200"/>
              </a:spcBef>
              <a:spcAft>
                <a:spcPts val="0"/>
              </a:spcAft>
              <a:buNone/>
            </a:pPr>
            <a:r>
              <a:rPr lang="en" sz="4000"/>
              <a:t>SE - Miami - PMax: +24.5 </a:t>
            </a:r>
            <a:r>
              <a:rPr lang="en" sz="4000"/>
              <a:t>(+39.52%)</a:t>
            </a:r>
            <a:r>
              <a:rPr lang="en" sz="4000"/>
              <a:t> conversions</a:t>
            </a:r>
            <a:endParaRPr sz="4000"/>
          </a:p>
          <a:p>
            <a:pPr indent="0" lvl="0" marL="0" rtl="0" algn="l">
              <a:lnSpc>
                <a:spcPct val="100000"/>
              </a:lnSpc>
              <a:spcBef>
                <a:spcPts val="1200"/>
              </a:spcBef>
              <a:spcAft>
                <a:spcPts val="0"/>
              </a:spcAft>
              <a:buNone/>
            </a:pPr>
            <a:r>
              <a:rPr lang="en" sz="4000"/>
              <a:t>NE - Baltimore - Secondary: +10 </a:t>
            </a:r>
            <a:r>
              <a:rPr lang="en" sz="4000"/>
              <a:t>(+142.69%)</a:t>
            </a:r>
            <a:r>
              <a:rPr lang="en" sz="4000"/>
              <a:t> conversions </a:t>
            </a:r>
            <a:endParaRPr sz="4000"/>
          </a:p>
          <a:p>
            <a:pPr indent="0" lvl="0" marL="0" rtl="0" algn="l">
              <a:lnSpc>
                <a:spcPct val="100000"/>
              </a:lnSpc>
              <a:spcBef>
                <a:spcPts val="1200"/>
              </a:spcBef>
              <a:spcAft>
                <a:spcPts val="0"/>
              </a:spcAft>
              <a:buNone/>
            </a:pPr>
            <a:r>
              <a:rPr lang="en" sz="4000"/>
              <a:t>NE - Toledo - Secondary: +9.83 </a:t>
            </a:r>
            <a:r>
              <a:rPr lang="en" sz="4000"/>
              <a:t>(+393.33%) </a:t>
            </a:r>
            <a:r>
              <a:rPr lang="en" sz="4000"/>
              <a:t>conversions </a:t>
            </a:r>
            <a:endParaRPr sz="4000"/>
          </a:p>
          <a:p>
            <a:pPr indent="0" lvl="0" marL="0" rtl="0" algn="l">
              <a:lnSpc>
                <a:spcPct val="115000"/>
              </a:lnSpc>
              <a:spcBef>
                <a:spcPts val="1200"/>
              </a:spcBef>
              <a:spcAft>
                <a:spcPts val="0"/>
              </a:spcAft>
              <a:buNone/>
            </a:pPr>
            <a:r>
              <a:rPr b="1" lang="en" sz="4000" u="sng"/>
              <a:t>Highest MoM increase in clicks:</a:t>
            </a:r>
            <a:endParaRPr b="1" sz="4000" u="sng"/>
          </a:p>
          <a:p>
            <a:pPr indent="0" lvl="0" marL="0" rtl="0" algn="l">
              <a:lnSpc>
                <a:spcPct val="115000"/>
              </a:lnSpc>
              <a:spcBef>
                <a:spcPts val="1200"/>
              </a:spcBef>
              <a:spcAft>
                <a:spcPts val="0"/>
              </a:spcAft>
              <a:buNone/>
            </a:pPr>
            <a:r>
              <a:rPr lang="en" sz="4000"/>
              <a:t>WE - San Diego - Primary: +27 (+40.3%) clicks </a:t>
            </a:r>
            <a:endParaRPr sz="4000"/>
          </a:p>
          <a:p>
            <a:pPr indent="0" lvl="0" marL="0" rtl="0" algn="l">
              <a:lnSpc>
                <a:spcPct val="115000"/>
              </a:lnSpc>
              <a:spcBef>
                <a:spcPts val="1200"/>
              </a:spcBef>
              <a:spcAft>
                <a:spcPts val="0"/>
              </a:spcAft>
              <a:buNone/>
            </a:pPr>
            <a:r>
              <a:rPr lang="en" sz="4000"/>
              <a:t>WE - Birmingham - PMax: +24 (+5.88%) clicks </a:t>
            </a:r>
            <a:endParaRPr sz="4000"/>
          </a:p>
          <a:p>
            <a:pPr indent="0" lvl="0" marL="0" rtl="0" algn="l">
              <a:lnSpc>
                <a:spcPct val="115000"/>
              </a:lnSpc>
              <a:spcBef>
                <a:spcPts val="1200"/>
              </a:spcBef>
              <a:spcAft>
                <a:spcPts val="0"/>
              </a:spcAft>
              <a:buNone/>
            </a:pPr>
            <a:r>
              <a:rPr lang="en" sz="4000"/>
              <a:t>SE - Largo - Secondary: +23 (+29.87%) clicks </a:t>
            </a:r>
            <a:endParaRPr sz="4000"/>
          </a:p>
          <a:p>
            <a:pPr indent="0" lvl="0" marL="0" rtl="0" algn="l">
              <a:lnSpc>
                <a:spcPct val="115000"/>
              </a:lnSpc>
              <a:spcBef>
                <a:spcPts val="1200"/>
              </a:spcBef>
              <a:spcAft>
                <a:spcPts val="0"/>
              </a:spcAft>
              <a:buNone/>
            </a:pPr>
            <a:r>
              <a:rPr b="1" lang="en" sz="4000"/>
              <a:t>Takeaways: </a:t>
            </a:r>
            <a:endParaRPr b="1" sz="4000"/>
          </a:p>
          <a:p>
            <a:pPr indent="0" lvl="0" marL="0" rtl="0" algn="l">
              <a:lnSpc>
                <a:spcPct val="115000"/>
              </a:lnSpc>
              <a:spcBef>
                <a:spcPts val="1200"/>
              </a:spcBef>
              <a:spcAft>
                <a:spcPts val="0"/>
              </a:spcAft>
              <a:buNone/>
            </a:pPr>
            <a:r>
              <a:rPr lang="en" sz="4000"/>
              <a:t>Profit centers with highest flat increases MoM were scattered in terms of regions- there were no notable increases in one region compared to another. </a:t>
            </a:r>
            <a:endParaRPr sz="4000"/>
          </a:p>
          <a:p>
            <a:pPr indent="0" lvl="0" marL="0" rtl="0" algn="l">
              <a:lnSpc>
                <a:spcPct val="115000"/>
              </a:lnSpc>
              <a:spcBef>
                <a:spcPts val="1200"/>
              </a:spcBef>
              <a:spcAft>
                <a:spcPts val="0"/>
              </a:spcAft>
              <a:buNone/>
            </a:pPr>
            <a:r>
              <a:rPr lang="en" sz="4000"/>
              <a:t>When examining the flat conversions numbers, performance max campaigns performed the best. They spent less than search campaigns, had much lower CPCs and converted at significantly higher rates. We will need to verify the legitimacy of these conversions, but provided they are real leads it will be beneficial to incorporate </a:t>
            </a:r>
            <a:r>
              <a:rPr lang="en" sz="4000"/>
              <a:t>performance</a:t>
            </a:r>
            <a:r>
              <a:rPr lang="en" sz="4000"/>
              <a:t> max alongside search campaigns in order to decrease CPC, increase leads and maximize efficiency.</a:t>
            </a:r>
            <a:endParaRPr sz="4000"/>
          </a:p>
          <a:p>
            <a:pPr indent="0" lvl="0" marL="0" rtl="0" algn="l">
              <a:lnSpc>
                <a:spcPct val="115000"/>
              </a:lnSpc>
              <a:spcBef>
                <a:spcPts val="1200"/>
              </a:spcBef>
              <a:spcAft>
                <a:spcPts val="0"/>
              </a:spcAft>
              <a:buNone/>
            </a:pPr>
            <a:r>
              <a:t/>
            </a:r>
            <a:endParaRPr/>
          </a:p>
          <a:p>
            <a:pPr indent="0" lvl="0" marL="0" rtl="0" algn="l">
              <a:spcBef>
                <a:spcPts val="1200"/>
              </a:spcBef>
              <a:spcAft>
                <a:spcPts val="1200"/>
              </a:spcAft>
              <a:buNone/>
            </a:pPr>
            <a:r>
              <a:t/>
            </a:r>
            <a:endParaRPr/>
          </a:p>
        </p:txBody>
      </p:sp>
      <p:sp>
        <p:nvSpPr>
          <p:cNvPr id="296" name="Google Shape;296;p15"/>
          <p:cNvSpPr txBox="1"/>
          <p:nvPr/>
        </p:nvSpPr>
        <p:spPr>
          <a:xfrm>
            <a:off x="289225" y="1982650"/>
            <a:ext cx="2472900" cy="3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2"/>
                </a:solidFill>
                <a:latin typeface="Nunito"/>
                <a:ea typeface="Nunito"/>
                <a:cs typeface="Nunito"/>
                <a:sym typeface="Nunito"/>
              </a:rPr>
              <a:t>Highest Flat Conversions Oct 1-20</a:t>
            </a:r>
            <a:endParaRPr sz="1100">
              <a:solidFill>
                <a:schemeClr val="dk2"/>
              </a:solidFill>
              <a:latin typeface="Nunito"/>
              <a:ea typeface="Nunito"/>
              <a:cs typeface="Nunito"/>
              <a:sym typeface="Nunito"/>
            </a:endParaRPr>
          </a:p>
        </p:txBody>
      </p:sp>
      <p:pic>
        <p:nvPicPr>
          <p:cNvPr id="297" name="Google Shape;297;p15"/>
          <p:cNvPicPr preferRelativeResize="0"/>
          <p:nvPr/>
        </p:nvPicPr>
        <p:blipFill>
          <a:blip r:embed="rId3">
            <a:alphaModFix/>
          </a:blip>
          <a:stretch>
            <a:fillRect/>
          </a:stretch>
        </p:blipFill>
        <p:spPr>
          <a:xfrm>
            <a:off x="289225" y="2405750"/>
            <a:ext cx="3869300" cy="228205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6"/>
          <p:cNvSpPr txBox="1"/>
          <p:nvPr>
            <p:ph type="title"/>
          </p:nvPr>
        </p:nvSpPr>
        <p:spPr>
          <a:xfrm>
            <a:off x="556625" y="154375"/>
            <a:ext cx="3268200" cy="779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WE - Las Vegas</a:t>
            </a:r>
            <a:endParaRPr/>
          </a:p>
        </p:txBody>
      </p:sp>
      <p:sp>
        <p:nvSpPr>
          <p:cNvPr id="303" name="Google Shape;303;p16"/>
          <p:cNvSpPr txBox="1"/>
          <p:nvPr>
            <p:ph idx="1" type="body"/>
          </p:nvPr>
        </p:nvSpPr>
        <p:spPr>
          <a:xfrm>
            <a:off x="262500" y="3198525"/>
            <a:ext cx="8619000" cy="16863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1018"/>
              <a:buNone/>
            </a:pPr>
            <a:r>
              <a:rPr lang="en" sz="1050"/>
              <a:t>One of the key challenges we've faced in Las Vegas over the past few months has been the high CPC. However, after implementing a Performance Max (Pmax) campaign, the average CPC dropped from $8.29 to $4.96, split between regular search and Pmax. Notably, the Pmax campaign delivered two conversions, while the standard search had none over a 20-day period. For profit centers with higher CPCs, transitioning to a Pmax campaign could be a beneficial strategy.</a:t>
            </a:r>
            <a:endParaRPr sz="1050"/>
          </a:p>
          <a:p>
            <a:pPr indent="0" lvl="0" marL="0" rtl="0" algn="l">
              <a:lnSpc>
                <a:spcPct val="105000"/>
              </a:lnSpc>
              <a:spcBef>
                <a:spcPts val="1200"/>
              </a:spcBef>
              <a:spcAft>
                <a:spcPts val="0"/>
              </a:spcAft>
              <a:buSzPts val="1018"/>
              <a:buNone/>
            </a:pPr>
            <a:r>
              <a:rPr lang="en" sz="1050"/>
              <a:t>Pros: More efficient use of spend, with broader reach across multiple channels.  </a:t>
            </a:r>
            <a:endParaRPr sz="1050"/>
          </a:p>
          <a:p>
            <a:pPr indent="0" lvl="0" marL="0" rtl="0" algn="l">
              <a:lnSpc>
                <a:spcPct val="105000"/>
              </a:lnSpc>
              <a:spcBef>
                <a:spcPts val="1200"/>
              </a:spcBef>
              <a:spcAft>
                <a:spcPts val="0"/>
              </a:spcAft>
              <a:buSzPts val="1018"/>
              <a:buNone/>
            </a:pPr>
            <a:r>
              <a:rPr lang="en" sz="1050"/>
              <a:t>Cons: Less control over ad placements and limitations in targeting specific materials.</a:t>
            </a:r>
            <a:endParaRPr sz="1050"/>
          </a:p>
          <a:p>
            <a:pPr indent="0" lvl="0" marL="0" rtl="0" algn="l">
              <a:lnSpc>
                <a:spcPct val="105000"/>
              </a:lnSpc>
              <a:spcBef>
                <a:spcPts val="1200"/>
              </a:spcBef>
              <a:spcAft>
                <a:spcPts val="1200"/>
              </a:spcAft>
              <a:buSzPts val="1018"/>
              <a:buNone/>
            </a:pPr>
            <a:r>
              <a:rPr lang="en" sz="1050"/>
              <a:t>Current URL for Las Vegas PMax campaign: https://www.polymershapes.com/locations/las-vegas/</a:t>
            </a:r>
            <a:endParaRPr sz="1050"/>
          </a:p>
        </p:txBody>
      </p:sp>
      <p:pic>
        <p:nvPicPr>
          <p:cNvPr id="304" name="Google Shape;304;p16"/>
          <p:cNvPicPr preferRelativeResize="0"/>
          <p:nvPr/>
        </p:nvPicPr>
        <p:blipFill>
          <a:blip r:embed="rId3">
            <a:alphaModFix/>
          </a:blip>
          <a:stretch>
            <a:fillRect/>
          </a:stretch>
        </p:blipFill>
        <p:spPr>
          <a:xfrm>
            <a:off x="1525674" y="785639"/>
            <a:ext cx="6670677" cy="218823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17"/>
          <p:cNvSpPr txBox="1"/>
          <p:nvPr>
            <p:ph type="title"/>
          </p:nvPr>
        </p:nvSpPr>
        <p:spPr>
          <a:xfrm>
            <a:off x="537275" y="190650"/>
            <a:ext cx="7030500" cy="68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Top Performing Materials</a:t>
            </a:r>
            <a:endParaRPr/>
          </a:p>
        </p:txBody>
      </p:sp>
      <p:sp>
        <p:nvSpPr>
          <p:cNvPr id="310" name="Google Shape;310;p17"/>
          <p:cNvSpPr txBox="1"/>
          <p:nvPr>
            <p:ph idx="1" type="body"/>
          </p:nvPr>
        </p:nvSpPr>
        <p:spPr>
          <a:xfrm>
            <a:off x="582375" y="1532750"/>
            <a:ext cx="7030500" cy="3246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Whole account CPC average: </a:t>
            </a:r>
            <a:r>
              <a:rPr lang="en" u="sng"/>
              <a:t>$3.40</a:t>
            </a:r>
            <a:endParaRPr u="sng"/>
          </a:p>
          <a:p>
            <a:pPr indent="0" lvl="0" marL="0" rtl="0" algn="l">
              <a:spcBef>
                <a:spcPts val="1200"/>
              </a:spcBef>
              <a:spcAft>
                <a:spcPts val="0"/>
              </a:spcAft>
              <a:buNone/>
            </a:pPr>
            <a:r>
              <a:rPr lang="en"/>
              <a:t>Among the top 30 material ad groups that generated conversions: </a:t>
            </a:r>
            <a:endParaRPr/>
          </a:p>
          <a:p>
            <a:pPr indent="0" lvl="0" marL="0" rtl="0" algn="l">
              <a:spcBef>
                <a:spcPts val="1200"/>
              </a:spcBef>
              <a:spcAft>
                <a:spcPts val="0"/>
              </a:spcAft>
              <a:buNone/>
            </a:pPr>
            <a:r>
              <a:rPr lang="en"/>
              <a:t>(9) </a:t>
            </a:r>
            <a:r>
              <a:rPr b="1" lang="en"/>
              <a:t>Building and Construction</a:t>
            </a:r>
            <a:r>
              <a:rPr lang="en"/>
              <a:t>: Avg CPC - $3.21</a:t>
            </a:r>
            <a:endParaRPr/>
          </a:p>
          <a:p>
            <a:pPr indent="0" lvl="0" marL="0" rtl="0" algn="l">
              <a:spcBef>
                <a:spcPts val="1200"/>
              </a:spcBef>
              <a:spcAft>
                <a:spcPts val="0"/>
              </a:spcAft>
              <a:buNone/>
            </a:pPr>
            <a:r>
              <a:rPr lang="en"/>
              <a:t>(8) </a:t>
            </a:r>
            <a:r>
              <a:rPr b="1" lang="en"/>
              <a:t>Fabrication</a:t>
            </a:r>
            <a:r>
              <a:rPr lang="en"/>
              <a:t>: Avg CPC - </a:t>
            </a:r>
            <a:r>
              <a:rPr lang="en">
                <a:solidFill>
                  <a:srgbClr val="FF0000"/>
                </a:solidFill>
              </a:rPr>
              <a:t>$4.11</a:t>
            </a:r>
            <a:endParaRPr>
              <a:solidFill>
                <a:srgbClr val="FF0000"/>
              </a:solidFill>
            </a:endParaRPr>
          </a:p>
          <a:p>
            <a:pPr indent="0" lvl="0" marL="0" rtl="0" algn="l">
              <a:spcBef>
                <a:spcPts val="1200"/>
              </a:spcBef>
              <a:spcAft>
                <a:spcPts val="0"/>
              </a:spcAft>
              <a:buNone/>
            </a:pPr>
            <a:r>
              <a:rPr lang="en"/>
              <a:t>(5) </a:t>
            </a:r>
            <a:r>
              <a:rPr b="1" lang="en"/>
              <a:t>Acrylic</a:t>
            </a:r>
            <a:r>
              <a:rPr lang="en"/>
              <a:t>: Avg CPC - $3.44</a:t>
            </a:r>
            <a:endParaRPr/>
          </a:p>
          <a:p>
            <a:pPr indent="0" lvl="0" marL="0" rtl="0" algn="l">
              <a:spcBef>
                <a:spcPts val="1200"/>
              </a:spcBef>
              <a:spcAft>
                <a:spcPts val="0"/>
              </a:spcAft>
              <a:buNone/>
            </a:pPr>
            <a:r>
              <a:rPr lang="en"/>
              <a:t>(5) </a:t>
            </a:r>
            <a:r>
              <a:rPr b="1" lang="en"/>
              <a:t>Plastics</a:t>
            </a:r>
            <a:r>
              <a:rPr lang="en"/>
              <a:t>: Avg CPC - </a:t>
            </a:r>
            <a:r>
              <a:rPr lang="en">
                <a:solidFill>
                  <a:srgbClr val="FF0000"/>
                </a:solidFill>
              </a:rPr>
              <a:t>$3.77</a:t>
            </a:r>
            <a:endParaRPr>
              <a:solidFill>
                <a:srgbClr val="FF0000"/>
              </a:solidFill>
            </a:endParaRPr>
          </a:p>
          <a:p>
            <a:pPr indent="0" lvl="0" marL="0" rtl="0" algn="l">
              <a:spcBef>
                <a:spcPts val="1200"/>
              </a:spcBef>
              <a:spcAft>
                <a:spcPts val="1200"/>
              </a:spcAft>
              <a:buNone/>
            </a:pPr>
            <a:r>
              <a:rPr lang="en"/>
              <a:t>Takeaways: The account-wide CPC for October 1-20 was $3.40. Since these material ad groups are driving frequent conversions, lowering their CPC would help</a:t>
            </a:r>
            <a:r>
              <a:rPr lang="en">
                <a:highlight>
                  <a:srgbClr val="FFFFFF"/>
                </a:highlight>
              </a:rPr>
              <a:t> optimize the </a:t>
            </a:r>
            <a:r>
              <a:rPr lang="en"/>
              <a:t>budget and increase clicks and conversions. The goal is to bring the CPC for these popular material groups below the overall account CPC.</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8"/>
          <p:cNvSpPr txBox="1"/>
          <p:nvPr>
            <p:ph type="title"/>
          </p:nvPr>
        </p:nvSpPr>
        <p:spPr>
          <a:xfrm>
            <a:off x="169300" y="61900"/>
            <a:ext cx="4482900" cy="603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Ohio Locations (Overview)</a:t>
            </a:r>
            <a:endParaRPr/>
          </a:p>
        </p:txBody>
      </p:sp>
      <p:pic>
        <p:nvPicPr>
          <p:cNvPr id="316" name="Google Shape;316;p18"/>
          <p:cNvPicPr preferRelativeResize="0"/>
          <p:nvPr/>
        </p:nvPicPr>
        <p:blipFill>
          <a:blip r:embed="rId3">
            <a:alphaModFix/>
          </a:blip>
          <a:stretch>
            <a:fillRect/>
          </a:stretch>
        </p:blipFill>
        <p:spPr>
          <a:xfrm>
            <a:off x="220275" y="781426"/>
            <a:ext cx="1531600" cy="1484062"/>
          </a:xfrm>
          <a:prstGeom prst="rect">
            <a:avLst/>
          </a:prstGeom>
          <a:noFill/>
          <a:ln>
            <a:noFill/>
          </a:ln>
        </p:spPr>
      </p:pic>
      <p:pic>
        <p:nvPicPr>
          <p:cNvPr id="317" name="Google Shape;317;p18"/>
          <p:cNvPicPr preferRelativeResize="0"/>
          <p:nvPr/>
        </p:nvPicPr>
        <p:blipFill>
          <a:blip r:embed="rId4">
            <a:alphaModFix/>
          </a:blip>
          <a:stretch>
            <a:fillRect/>
          </a:stretch>
        </p:blipFill>
        <p:spPr>
          <a:xfrm>
            <a:off x="2001700" y="781425"/>
            <a:ext cx="5124201" cy="3841301"/>
          </a:xfrm>
          <a:prstGeom prst="rect">
            <a:avLst/>
          </a:prstGeom>
          <a:noFill/>
          <a:ln>
            <a:noFill/>
          </a:ln>
        </p:spPr>
      </p:pic>
      <p:pic>
        <p:nvPicPr>
          <p:cNvPr id="318" name="Google Shape;318;p18"/>
          <p:cNvPicPr preferRelativeResize="0"/>
          <p:nvPr/>
        </p:nvPicPr>
        <p:blipFill>
          <a:blip r:embed="rId5">
            <a:alphaModFix/>
          </a:blip>
          <a:stretch>
            <a:fillRect/>
          </a:stretch>
        </p:blipFill>
        <p:spPr>
          <a:xfrm>
            <a:off x="7306250" y="1937150"/>
            <a:ext cx="1800876" cy="1720110"/>
          </a:xfrm>
          <a:prstGeom prst="rect">
            <a:avLst/>
          </a:prstGeom>
          <a:noFill/>
          <a:ln>
            <a:noFill/>
          </a:ln>
        </p:spPr>
      </p:pic>
      <p:pic>
        <p:nvPicPr>
          <p:cNvPr id="319" name="Google Shape;319;p18"/>
          <p:cNvPicPr preferRelativeResize="0"/>
          <p:nvPr/>
        </p:nvPicPr>
        <p:blipFill>
          <a:blip r:embed="rId6">
            <a:alphaModFix/>
          </a:blip>
          <a:stretch>
            <a:fillRect/>
          </a:stretch>
        </p:blipFill>
        <p:spPr>
          <a:xfrm>
            <a:off x="220273" y="2718399"/>
            <a:ext cx="1531600" cy="1524604"/>
          </a:xfrm>
          <a:prstGeom prst="rect">
            <a:avLst/>
          </a:prstGeom>
          <a:noFill/>
          <a:ln>
            <a:noFill/>
          </a:ln>
        </p:spPr>
      </p:pic>
      <p:sp>
        <p:nvSpPr>
          <p:cNvPr id="320" name="Google Shape;320;p18"/>
          <p:cNvSpPr txBox="1"/>
          <p:nvPr/>
        </p:nvSpPr>
        <p:spPr>
          <a:xfrm>
            <a:off x="127625" y="3893675"/>
            <a:ext cx="932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700">
                <a:solidFill>
                  <a:schemeClr val="lt1"/>
                </a:solidFill>
                <a:highlight>
                  <a:srgbClr val="0000FF"/>
                </a:highlight>
                <a:latin typeface="Nunito"/>
                <a:ea typeface="Nunito"/>
                <a:cs typeface="Nunito"/>
                <a:sym typeface="Nunito"/>
              </a:rPr>
              <a:t>Dayton</a:t>
            </a:r>
            <a:endParaRPr b="1" sz="1700">
              <a:solidFill>
                <a:schemeClr val="lt1"/>
              </a:solidFill>
              <a:highlight>
                <a:srgbClr val="0000FF"/>
              </a:highlight>
              <a:latin typeface="Nunito"/>
              <a:ea typeface="Nunito"/>
              <a:cs typeface="Nunito"/>
              <a:sym typeface="Nunito"/>
            </a:endParaRPr>
          </a:p>
        </p:txBody>
      </p:sp>
      <p:sp>
        <p:nvSpPr>
          <p:cNvPr id="321" name="Google Shape;321;p18"/>
          <p:cNvSpPr txBox="1"/>
          <p:nvPr/>
        </p:nvSpPr>
        <p:spPr>
          <a:xfrm>
            <a:off x="44725" y="1914050"/>
            <a:ext cx="1033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highlight>
                  <a:srgbClr val="FF00FF"/>
                </a:highlight>
                <a:latin typeface="Nunito"/>
                <a:ea typeface="Nunito"/>
                <a:cs typeface="Nunito"/>
                <a:sym typeface="Nunito"/>
              </a:rPr>
              <a:t>Toledo</a:t>
            </a:r>
            <a:endParaRPr b="1" sz="1700">
              <a:solidFill>
                <a:schemeClr val="lt1"/>
              </a:solidFill>
              <a:highlight>
                <a:srgbClr val="FF00FF"/>
              </a:highlight>
              <a:latin typeface="Nunito"/>
              <a:ea typeface="Nunito"/>
              <a:cs typeface="Nunito"/>
              <a:sym typeface="Nunito"/>
            </a:endParaRPr>
          </a:p>
        </p:txBody>
      </p:sp>
      <p:sp>
        <p:nvSpPr>
          <p:cNvPr id="322" name="Google Shape;322;p18"/>
          <p:cNvSpPr txBox="1"/>
          <p:nvPr/>
        </p:nvSpPr>
        <p:spPr>
          <a:xfrm>
            <a:off x="7071193" y="3305975"/>
            <a:ext cx="14739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lt1"/>
                </a:solidFill>
                <a:highlight>
                  <a:srgbClr val="FF0000"/>
                </a:highlight>
                <a:latin typeface="Nunito"/>
                <a:ea typeface="Nunito"/>
                <a:cs typeface="Nunito"/>
                <a:sym typeface="Nunito"/>
              </a:rPr>
              <a:t>Cleveland</a:t>
            </a:r>
            <a:endParaRPr b="1" sz="1700">
              <a:solidFill>
                <a:schemeClr val="lt1"/>
              </a:solidFill>
              <a:highlight>
                <a:srgbClr val="FF0000"/>
              </a:highlight>
              <a:latin typeface="Nunito"/>
              <a:ea typeface="Nunito"/>
              <a:cs typeface="Nunito"/>
              <a:sym typeface="Nunito"/>
            </a:endParaRPr>
          </a:p>
        </p:txBody>
      </p:sp>
      <p:sp>
        <p:nvSpPr>
          <p:cNvPr id="323" name="Google Shape;323;p18"/>
          <p:cNvSpPr/>
          <p:nvPr/>
        </p:nvSpPr>
        <p:spPr>
          <a:xfrm>
            <a:off x="2507206" y="2423689"/>
            <a:ext cx="2260800" cy="1613100"/>
          </a:xfrm>
          <a:prstGeom prst="ellipse">
            <a:avLst/>
          </a:prstGeom>
          <a:solidFill>
            <a:srgbClr val="0000FF">
              <a:alpha val="375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324" name="Google Shape;324;p18"/>
          <p:cNvSpPr/>
          <p:nvPr/>
        </p:nvSpPr>
        <p:spPr>
          <a:xfrm>
            <a:off x="2937298" y="1449389"/>
            <a:ext cx="1412100" cy="1571700"/>
          </a:xfrm>
          <a:prstGeom prst="ellipse">
            <a:avLst/>
          </a:prstGeom>
          <a:solidFill>
            <a:srgbClr val="FF00FF">
              <a:alpha val="381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325" name="Google Shape;325;p18"/>
          <p:cNvSpPr/>
          <p:nvPr/>
        </p:nvSpPr>
        <p:spPr>
          <a:xfrm>
            <a:off x="4023221" y="967226"/>
            <a:ext cx="1698000" cy="2813700"/>
          </a:xfrm>
          <a:prstGeom prst="ellipse">
            <a:avLst/>
          </a:prstGeom>
          <a:solidFill>
            <a:srgbClr val="FF0000">
              <a:alpha val="38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26" name="Google Shape;326;p18"/>
          <p:cNvCxnSpPr>
            <a:stCxn id="316" idx="3"/>
          </p:cNvCxnSpPr>
          <p:nvPr/>
        </p:nvCxnSpPr>
        <p:spPr>
          <a:xfrm>
            <a:off x="1751875" y="1523457"/>
            <a:ext cx="1827300" cy="727200"/>
          </a:xfrm>
          <a:prstGeom prst="straightConnector1">
            <a:avLst/>
          </a:prstGeom>
          <a:noFill/>
          <a:ln cap="flat" cmpd="sng" w="9525">
            <a:solidFill>
              <a:srgbClr val="FF00FF"/>
            </a:solidFill>
            <a:prstDash val="solid"/>
            <a:round/>
            <a:headEnd len="med" w="med" type="none"/>
            <a:tailEnd len="med" w="med" type="triangle"/>
          </a:ln>
        </p:spPr>
      </p:cxnSp>
      <p:cxnSp>
        <p:nvCxnSpPr>
          <p:cNvPr id="327" name="Google Shape;327;p18"/>
          <p:cNvCxnSpPr>
            <a:stCxn id="319" idx="3"/>
          </p:cNvCxnSpPr>
          <p:nvPr/>
        </p:nvCxnSpPr>
        <p:spPr>
          <a:xfrm flipH="1" rot="10800000">
            <a:off x="1751874" y="3292601"/>
            <a:ext cx="1797600" cy="188100"/>
          </a:xfrm>
          <a:prstGeom prst="straightConnector1">
            <a:avLst/>
          </a:prstGeom>
          <a:noFill/>
          <a:ln cap="flat" cmpd="sng" w="9525">
            <a:solidFill>
              <a:srgbClr val="0000FF"/>
            </a:solidFill>
            <a:prstDash val="solid"/>
            <a:round/>
            <a:headEnd len="med" w="med" type="none"/>
            <a:tailEnd len="med" w="med" type="triangle"/>
          </a:ln>
        </p:spPr>
      </p:cxnSp>
      <p:cxnSp>
        <p:nvCxnSpPr>
          <p:cNvPr id="328" name="Google Shape;328;p18"/>
          <p:cNvCxnSpPr>
            <a:stCxn id="318" idx="1"/>
          </p:cNvCxnSpPr>
          <p:nvPr/>
        </p:nvCxnSpPr>
        <p:spPr>
          <a:xfrm rot="10800000">
            <a:off x="4989650" y="2356205"/>
            <a:ext cx="2316600" cy="4410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19"/>
          <p:cNvSpPr txBox="1"/>
          <p:nvPr>
            <p:ph type="title"/>
          </p:nvPr>
        </p:nvSpPr>
        <p:spPr>
          <a:xfrm>
            <a:off x="169300" y="18788"/>
            <a:ext cx="2832000" cy="603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Ohio Locations</a:t>
            </a:r>
            <a:endParaRPr/>
          </a:p>
        </p:txBody>
      </p:sp>
      <p:pic>
        <p:nvPicPr>
          <p:cNvPr id="334" name="Google Shape;334;p19"/>
          <p:cNvPicPr preferRelativeResize="0"/>
          <p:nvPr/>
        </p:nvPicPr>
        <p:blipFill>
          <a:blip r:embed="rId3">
            <a:alphaModFix/>
          </a:blip>
          <a:stretch>
            <a:fillRect/>
          </a:stretch>
        </p:blipFill>
        <p:spPr>
          <a:xfrm>
            <a:off x="420375" y="713589"/>
            <a:ext cx="3687025" cy="1986700"/>
          </a:xfrm>
          <a:prstGeom prst="rect">
            <a:avLst/>
          </a:prstGeom>
          <a:noFill/>
          <a:ln>
            <a:noFill/>
          </a:ln>
        </p:spPr>
      </p:pic>
      <p:pic>
        <p:nvPicPr>
          <p:cNvPr id="335" name="Google Shape;335;p19"/>
          <p:cNvPicPr preferRelativeResize="0"/>
          <p:nvPr/>
        </p:nvPicPr>
        <p:blipFill rotWithShape="1">
          <a:blip r:embed="rId4">
            <a:alphaModFix/>
          </a:blip>
          <a:srcRect b="17985" l="5887" r="3392" t="10784"/>
          <a:stretch/>
        </p:blipFill>
        <p:spPr>
          <a:xfrm>
            <a:off x="7852225" y="461024"/>
            <a:ext cx="1049550" cy="212051"/>
          </a:xfrm>
          <a:prstGeom prst="rect">
            <a:avLst/>
          </a:prstGeom>
          <a:noFill/>
          <a:ln>
            <a:noFill/>
          </a:ln>
        </p:spPr>
      </p:pic>
      <p:pic>
        <p:nvPicPr>
          <p:cNvPr id="336" name="Google Shape;336;p19"/>
          <p:cNvPicPr preferRelativeResize="0"/>
          <p:nvPr/>
        </p:nvPicPr>
        <p:blipFill>
          <a:blip r:embed="rId5">
            <a:alphaModFix/>
          </a:blip>
          <a:stretch>
            <a:fillRect/>
          </a:stretch>
        </p:blipFill>
        <p:spPr>
          <a:xfrm>
            <a:off x="4336725" y="673074"/>
            <a:ext cx="4565051" cy="1905775"/>
          </a:xfrm>
          <a:prstGeom prst="rect">
            <a:avLst/>
          </a:prstGeom>
          <a:noFill/>
          <a:ln>
            <a:noFill/>
          </a:ln>
        </p:spPr>
      </p:pic>
      <p:pic>
        <p:nvPicPr>
          <p:cNvPr id="337" name="Google Shape;337;p19"/>
          <p:cNvPicPr preferRelativeResize="0"/>
          <p:nvPr/>
        </p:nvPicPr>
        <p:blipFill rotWithShape="1">
          <a:blip r:embed="rId4">
            <a:alphaModFix/>
          </a:blip>
          <a:srcRect b="17985" l="5887" r="3392" t="10784"/>
          <a:stretch/>
        </p:blipFill>
        <p:spPr>
          <a:xfrm>
            <a:off x="3057850" y="501550"/>
            <a:ext cx="1049550" cy="212050"/>
          </a:xfrm>
          <a:prstGeom prst="rect">
            <a:avLst/>
          </a:prstGeom>
          <a:noFill/>
          <a:ln>
            <a:noFill/>
          </a:ln>
        </p:spPr>
      </p:pic>
      <p:sp>
        <p:nvSpPr>
          <p:cNvPr id="338" name="Google Shape;338;p19"/>
          <p:cNvSpPr txBox="1"/>
          <p:nvPr/>
        </p:nvSpPr>
        <p:spPr>
          <a:xfrm>
            <a:off x="356275" y="461025"/>
            <a:ext cx="828600" cy="2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2"/>
                </a:solidFill>
                <a:latin typeface="Nunito"/>
                <a:ea typeface="Nunito"/>
                <a:cs typeface="Nunito"/>
                <a:sym typeface="Nunito"/>
              </a:rPr>
              <a:t>Toledo</a:t>
            </a:r>
            <a:endParaRPr b="1" sz="1300">
              <a:solidFill>
                <a:schemeClr val="dk2"/>
              </a:solidFill>
              <a:latin typeface="Nunito"/>
              <a:ea typeface="Nunito"/>
              <a:cs typeface="Nunito"/>
              <a:sym typeface="Nunito"/>
            </a:endParaRPr>
          </a:p>
        </p:txBody>
      </p:sp>
      <p:sp>
        <p:nvSpPr>
          <p:cNvPr id="339" name="Google Shape;339;p19"/>
          <p:cNvSpPr txBox="1"/>
          <p:nvPr/>
        </p:nvSpPr>
        <p:spPr>
          <a:xfrm>
            <a:off x="4292100" y="420500"/>
            <a:ext cx="828600" cy="2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2"/>
                </a:solidFill>
                <a:latin typeface="Nunito"/>
                <a:ea typeface="Nunito"/>
                <a:cs typeface="Nunito"/>
                <a:sym typeface="Nunito"/>
              </a:rPr>
              <a:t>Dayton</a:t>
            </a:r>
            <a:endParaRPr b="1" sz="1300">
              <a:solidFill>
                <a:schemeClr val="dk2"/>
              </a:solidFill>
              <a:latin typeface="Nunito"/>
              <a:ea typeface="Nunito"/>
              <a:cs typeface="Nunito"/>
              <a:sym typeface="Nunito"/>
            </a:endParaRPr>
          </a:p>
        </p:txBody>
      </p:sp>
      <p:pic>
        <p:nvPicPr>
          <p:cNvPr id="340" name="Google Shape;340;p19"/>
          <p:cNvPicPr preferRelativeResize="0"/>
          <p:nvPr/>
        </p:nvPicPr>
        <p:blipFill>
          <a:blip r:embed="rId6">
            <a:alphaModFix/>
          </a:blip>
          <a:stretch>
            <a:fillRect/>
          </a:stretch>
        </p:blipFill>
        <p:spPr>
          <a:xfrm>
            <a:off x="4336725" y="2856825"/>
            <a:ext cx="4565050" cy="2070402"/>
          </a:xfrm>
          <a:prstGeom prst="rect">
            <a:avLst/>
          </a:prstGeom>
          <a:noFill/>
          <a:ln>
            <a:noFill/>
          </a:ln>
        </p:spPr>
      </p:pic>
      <p:pic>
        <p:nvPicPr>
          <p:cNvPr id="341" name="Google Shape;341;p19"/>
          <p:cNvPicPr preferRelativeResize="0"/>
          <p:nvPr/>
        </p:nvPicPr>
        <p:blipFill rotWithShape="1">
          <a:blip r:embed="rId7">
            <a:alphaModFix/>
          </a:blip>
          <a:srcRect b="18396" l="4599" r="5569" t="8801"/>
          <a:stretch/>
        </p:blipFill>
        <p:spPr>
          <a:xfrm>
            <a:off x="7987950" y="2667400"/>
            <a:ext cx="913825" cy="189425"/>
          </a:xfrm>
          <a:prstGeom prst="rect">
            <a:avLst/>
          </a:prstGeom>
          <a:noFill/>
          <a:ln>
            <a:noFill/>
          </a:ln>
        </p:spPr>
      </p:pic>
      <p:pic>
        <p:nvPicPr>
          <p:cNvPr id="342" name="Google Shape;342;p19"/>
          <p:cNvPicPr preferRelativeResize="0"/>
          <p:nvPr/>
        </p:nvPicPr>
        <p:blipFill>
          <a:blip r:embed="rId8">
            <a:alphaModFix/>
          </a:blip>
          <a:stretch>
            <a:fillRect/>
          </a:stretch>
        </p:blipFill>
        <p:spPr>
          <a:xfrm>
            <a:off x="356275" y="3021438"/>
            <a:ext cx="3751146" cy="1905775"/>
          </a:xfrm>
          <a:prstGeom prst="rect">
            <a:avLst/>
          </a:prstGeom>
          <a:noFill/>
          <a:ln>
            <a:noFill/>
          </a:ln>
        </p:spPr>
      </p:pic>
      <p:pic>
        <p:nvPicPr>
          <p:cNvPr id="343" name="Google Shape;343;p19"/>
          <p:cNvPicPr preferRelativeResize="0"/>
          <p:nvPr/>
        </p:nvPicPr>
        <p:blipFill rotWithShape="1">
          <a:blip r:embed="rId7">
            <a:alphaModFix/>
          </a:blip>
          <a:srcRect b="18396" l="4599" r="5569" t="8801"/>
          <a:stretch/>
        </p:blipFill>
        <p:spPr>
          <a:xfrm>
            <a:off x="3193575" y="2856825"/>
            <a:ext cx="913825" cy="189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20"/>
          <p:cNvSpPr txBox="1"/>
          <p:nvPr>
            <p:ph type="title"/>
          </p:nvPr>
        </p:nvSpPr>
        <p:spPr>
          <a:xfrm>
            <a:off x="465275" y="95050"/>
            <a:ext cx="2863800" cy="69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Ohio Locations</a:t>
            </a:r>
            <a:endParaRPr/>
          </a:p>
        </p:txBody>
      </p:sp>
      <p:pic>
        <p:nvPicPr>
          <p:cNvPr id="349" name="Google Shape;349;p20"/>
          <p:cNvPicPr preferRelativeResize="0"/>
          <p:nvPr/>
        </p:nvPicPr>
        <p:blipFill>
          <a:blip r:embed="rId3">
            <a:alphaModFix/>
          </a:blip>
          <a:stretch>
            <a:fillRect/>
          </a:stretch>
        </p:blipFill>
        <p:spPr>
          <a:xfrm>
            <a:off x="3924650" y="465478"/>
            <a:ext cx="4643250" cy="2310347"/>
          </a:xfrm>
          <a:prstGeom prst="rect">
            <a:avLst/>
          </a:prstGeom>
          <a:noFill/>
          <a:ln>
            <a:noFill/>
          </a:ln>
        </p:spPr>
      </p:pic>
      <p:pic>
        <p:nvPicPr>
          <p:cNvPr id="350" name="Google Shape;350;p20"/>
          <p:cNvPicPr preferRelativeResize="0"/>
          <p:nvPr/>
        </p:nvPicPr>
        <p:blipFill>
          <a:blip r:embed="rId4">
            <a:alphaModFix/>
          </a:blip>
          <a:stretch>
            <a:fillRect/>
          </a:stretch>
        </p:blipFill>
        <p:spPr>
          <a:xfrm>
            <a:off x="571000" y="686450"/>
            <a:ext cx="2514050" cy="2401325"/>
          </a:xfrm>
          <a:prstGeom prst="rect">
            <a:avLst/>
          </a:prstGeom>
          <a:noFill/>
          <a:ln>
            <a:noFill/>
          </a:ln>
        </p:spPr>
      </p:pic>
      <p:pic>
        <p:nvPicPr>
          <p:cNvPr id="351" name="Google Shape;351;p20"/>
          <p:cNvPicPr preferRelativeResize="0"/>
          <p:nvPr/>
        </p:nvPicPr>
        <p:blipFill>
          <a:blip r:embed="rId5">
            <a:alphaModFix/>
          </a:blip>
          <a:stretch>
            <a:fillRect/>
          </a:stretch>
        </p:blipFill>
        <p:spPr>
          <a:xfrm>
            <a:off x="3924650" y="3158775"/>
            <a:ext cx="4643267" cy="1764200"/>
          </a:xfrm>
          <a:prstGeom prst="rect">
            <a:avLst/>
          </a:prstGeom>
          <a:noFill/>
          <a:ln>
            <a:noFill/>
          </a:ln>
        </p:spPr>
      </p:pic>
      <p:pic>
        <p:nvPicPr>
          <p:cNvPr id="352" name="Google Shape;352;p20"/>
          <p:cNvPicPr preferRelativeResize="0"/>
          <p:nvPr/>
        </p:nvPicPr>
        <p:blipFill rotWithShape="1">
          <a:blip r:embed="rId6">
            <a:alphaModFix/>
          </a:blip>
          <a:srcRect b="18396" l="4599" r="5569" t="8801"/>
          <a:stretch/>
        </p:blipFill>
        <p:spPr>
          <a:xfrm>
            <a:off x="7654075" y="2974825"/>
            <a:ext cx="913825" cy="189425"/>
          </a:xfrm>
          <a:prstGeom prst="rect">
            <a:avLst/>
          </a:prstGeom>
          <a:noFill/>
          <a:ln>
            <a:noFill/>
          </a:ln>
        </p:spPr>
      </p:pic>
      <p:pic>
        <p:nvPicPr>
          <p:cNvPr id="353" name="Google Shape;353;p20"/>
          <p:cNvPicPr preferRelativeResize="0"/>
          <p:nvPr/>
        </p:nvPicPr>
        <p:blipFill rotWithShape="1">
          <a:blip r:embed="rId7">
            <a:alphaModFix/>
          </a:blip>
          <a:srcRect b="17985" l="5887" r="3392" t="10784"/>
          <a:stretch/>
        </p:blipFill>
        <p:spPr>
          <a:xfrm>
            <a:off x="7630382" y="281700"/>
            <a:ext cx="937519" cy="189425"/>
          </a:xfrm>
          <a:prstGeom prst="rect">
            <a:avLst/>
          </a:prstGeom>
          <a:noFill/>
          <a:ln>
            <a:noFill/>
          </a:ln>
        </p:spPr>
      </p:pic>
      <p:sp>
        <p:nvSpPr>
          <p:cNvPr id="354" name="Google Shape;354;p20"/>
          <p:cNvSpPr txBox="1"/>
          <p:nvPr/>
        </p:nvSpPr>
        <p:spPr>
          <a:xfrm>
            <a:off x="122075" y="3164250"/>
            <a:ext cx="3550200" cy="191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50">
                <a:solidFill>
                  <a:schemeClr val="dk2"/>
                </a:solidFill>
                <a:latin typeface="Nunito"/>
                <a:ea typeface="Nunito"/>
                <a:cs typeface="Nunito"/>
                <a:sym typeface="Nunito"/>
              </a:rPr>
              <a:t>Ohio’s locations are fairly evenly spread across profit centers (Dayton, Toledo, Cleveland). However, the radius settings currently exclude certain areas within the radius, which may be limiting extra traffic. Removing these exclusions could increase traffic from nearby locations within the radius. However, in terms of MoM traffic, the only location with notable decrease in conversions is Toledo. Location targeting wouldn’t be the main issue when examining </a:t>
            </a:r>
            <a:r>
              <a:rPr lang="en" sz="1050">
                <a:solidFill>
                  <a:schemeClr val="dk2"/>
                </a:solidFill>
                <a:latin typeface="Nunito"/>
                <a:ea typeface="Nunito"/>
                <a:cs typeface="Nunito"/>
                <a:sym typeface="Nunito"/>
              </a:rPr>
              <a:t>campaign</a:t>
            </a:r>
            <a:r>
              <a:rPr lang="en" sz="1050">
                <a:solidFill>
                  <a:schemeClr val="dk2"/>
                </a:solidFill>
                <a:latin typeface="Nunito"/>
                <a:ea typeface="Nunito"/>
                <a:cs typeface="Nunito"/>
                <a:sym typeface="Nunito"/>
              </a:rPr>
              <a:t> performance. We can take a look at budget </a:t>
            </a:r>
            <a:r>
              <a:rPr lang="en" sz="1050">
                <a:solidFill>
                  <a:schemeClr val="dk2"/>
                </a:solidFill>
                <a:latin typeface="Nunito"/>
                <a:ea typeface="Nunito"/>
                <a:cs typeface="Nunito"/>
                <a:sym typeface="Nunito"/>
              </a:rPr>
              <a:t>reallocation</a:t>
            </a:r>
            <a:r>
              <a:rPr lang="en" sz="1050">
                <a:solidFill>
                  <a:schemeClr val="dk2"/>
                </a:solidFill>
                <a:latin typeface="Nunito"/>
                <a:ea typeface="Nunito"/>
                <a:cs typeface="Nunito"/>
                <a:sym typeface="Nunito"/>
              </a:rPr>
              <a:t> between the primary/secondary campaigns</a:t>
            </a:r>
            <a:endParaRPr sz="1050">
              <a:solidFill>
                <a:schemeClr val="dk2"/>
              </a:solidFill>
              <a:latin typeface="Nunito"/>
              <a:ea typeface="Nunito"/>
              <a:cs typeface="Nunito"/>
              <a:sym typeface="Nunito"/>
            </a:endParaRPr>
          </a:p>
        </p:txBody>
      </p:sp>
      <p:sp>
        <p:nvSpPr>
          <p:cNvPr id="355" name="Google Shape;355;p20"/>
          <p:cNvSpPr txBox="1"/>
          <p:nvPr/>
        </p:nvSpPr>
        <p:spPr>
          <a:xfrm>
            <a:off x="3848175" y="229863"/>
            <a:ext cx="1020600" cy="29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2"/>
                </a:solidFill>
                <a:latin typeface="Nunito"/>
                <a:ea typeface="Nunito"/>
                <a:cs typeface="Nunito"/>
                <a:sym typeface="Nunito"/>
              </a:rPr>
              <a:t>Cleveland</a:t>
            </a:r>
            <a:endParaRPr b="1" sz="1300">
              <a:solidFill>
                <a:schemeClr val="dk2"/>
              </a:solidFill>
              <a:latin typeface="Nunito"/>
              <a:ea typeface="Nunito"/>
              <a:cs typeface="Nunito"/>
              <a:sym typeface="Nunito"/>
            </a:endParaRPr>
          </a:p>
        </p:txBody>
      </p:sp>
      <p:cxnSp>
        <p:nvCxnSpPr>
          <p:cNvPr id="356" name="Google Shape;356;p20"/>
          <p:cNvCxnSpPr/>
          <p:nvPr/>
        </p:nvCxnSpPr>
        <p:spPr>
          <a:xfrm rot="10800000">
            <a:off x="2504325" y="1546350"/>
            <a:ext cx="764700" cy="5544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1"/>
          <p:cNvSpPr txBox="1"/>
          <p:nvPr>
            <p:ph type="title"/>
          </p:nvPr>
        </p:nvSpPr>
        <p:spPr>
          <a:xfrm>
            <a:off x="1303800" y="688750"/>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Action Items/Takeaways</a:t>
            </a:r>
            <a:endParaRPr/>
          </a:p>
        </p:txBody>
      </p:sp>
      <p:sp>
        <p:nvSpPr>
          <p:cNvPr id="362" name="Google Shape;362;p21"/>
          <p:cNvSpPr txBox="1"/>
          <p:nvPr>
            <p:ph idx="1" type="body"/>
          </p:nvPr>
        </p:nvSpPr>
        <p:spPr>
          <a:xfrm>
            <a:off x="1303800" y="1448300"/>
            <a:ext cx="7030500" cy="25416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Potential addition of Performance Max Campaigns</a:t>
            </a:r>
            <a:endParaRPr/>
          </a:p>
          <a:p>
            <a:pPr indent="-298450" lvl="1" marL="914400" rtl="0" algn="l">
              <a:spcBef>
                <a:spcPts val="0"/>
              </a:spcBef>
              <a:spcAft>
                <a:spcPts val="0"/>
              </a:spcAft>
              <a:buSzPts val="1100"/>
              <a:buChar char="○"/>
            </a:pPr>
            <a:r>
              <a:rPr lang="en"/>
              <a:t>Find a campaign with high CPC</a:t>
            </a:r>
            <a:endParaRPr/>
          </a:p>
          <a:p>
            <a:pPr indent="-298450" lvl="1" marL="914400" rtl="0" algn="l">
              <a:spcBef>
                <a:spcPts val="0"/>
              </a:spcBef>
              <a:spcAft>
                <a:spcPts val="0"/>
              </a:spcAft>
              <a:buSzPts val="1100"/>
              <a:buChar char="○"/>
            </a:pPr>
            <a:r>
              <a:rPr lang="en"/>
              <a:t>Requires a location specific page</a:t>
            </a:r>
            <a:endParaRPr/>
          </a:p>
          <a:p>
            <a:pPr indent="-311150" lvl="0" marL="457200" rtl="0" algn="l">
              <a:spcBef>
                <a:spcPts val="0"/>
              </a:spcBef>
              <a:spcAft>
                <a:spcPts val="0"/>
              </a:spcAft>
              <a:buSzPts val="1300"/>
              <a:buChar char="●"/>
            </a:pPr>
            <a:r>
              <a:rPr lang="en"/>
              <a:t>Seattle Budgets - Primary vs Secondary</a:t>
            </a:r>
            <a:endParaRPr/>
          </a:p>
          <a:p>
            <a:pPr indent="-298450" lvl="1" marL="914400" rtl="0" algn="l">
              <a:spcBef>
                <a:spcPts val="0"/>
              </a:spcBef>
              <a:spcAft>
                <a:spcPts val="0"/>
              </a:spcAft>
              <a:buSzPts val="1100"/>
              <a:buChar char="○"/>
            </a:pPr>
            <a:r>
              <a:rPr lang="en"/>
              <a:t>From last week’s call - do we want to increase the primary campaign’s budget in favor of secondary because of the conversion drop?</a:t>
            </a:r>
            <a:endParaRPr/>
          </a:p>
          <a:p>
            <a:pPr indent="-311150" lvl="0" marL="457200" rtl="0" algn="l">
              <a:spcBef>
                <a:spcPts val="0"/>
              </a:spcBef>
              <a:spcAft>
                <a:spcPts val="0"/>
              </a:spcAft>
              <a:buSzPts val="1300"/>
              <a:buChar char="●"/>
            </a:pPr>
            <a:r>
              <a:rPr lang="en"/>
              <a:t>Ad strength for Fabrication/Plastics to lower CPC</a:t>
            </a:r>
            <a:endParaRPr/>
          </a:p>
          <a:p>
            <a:pPr indent="-298450" lvl="1" marL="914400" rtl="0" algn="l">
              <a:spcBef>
                <a:spcPts val="0"/>
              </a:spcBef>
              <a:spcAft>
                <a:spcPts val="0"/>
              </a:spcAft>
              <a:buSzPts val="1100"/>
              <a:buChar char="○"/>
            </a:pPr>
            <a:r>
              <a:rPr lang="en"/>
              <a:t>Since fabrication and plastics were among top converting ad groups, increasing ad strength will help improve click through rates and lower CPC</a:t>
            </a:r>
            <a:endParaRPr/>
          </a:p>
          <a:p>
            <a:pPr indent="-311150" lvl="0" marL="457200" rtl="0" algn="l">
              <a:spcBef>
                <a:spcPts val="0"/>
              </a:spcBef>
              <a:spcAft>
                <a:spcPts val="0"/>
              </a:spcAft>
              <a:buSzPts val="1300"/>
              <a:buChar char="●"/>
            </a:pPr>
            <a:r>
              <a:rPr lang="en"/>
              <a:t>Remove nearby surrounding negated areas for Ohio campaigns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