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Average"/>
      <p:regular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iJgg4z9YruFmcVifbu2p7kS35M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68B7C58-7FD3-4C45-93A9-02DDB7D95E91}">
  <a:tblStyle styleId="{668B7C58-7FD3-4C45-93A9-02DDB7D95E9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customschemas.google.com/relationships/presentationmetadata" Target="metadata"/><Relationship Id="rId16" Type="http://schemas.openxmlformats.org/officeDocument/2006/relationships/font" Target="fonts/Average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0a2e89930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g30a2e89930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/>
          <p:nvPr>
            <p:ph type="title"/>
          </p:nvPr>
        </p:nvSpPr>
        <p:spPr>
          <a:xfrm>
            <a:off x="2754775" y="355000"/>
            <a:ext cx="5680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320">
                <a:solidFill>
                  <a:srgbClr val="C36C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5"/>
          <p:cNvSpPr txBox="1"/>
          <p:nvPr>
            <p:ph idx="1" type="body"/>
          </p:nvPr>
        </p:nvSpPr>
        <p:spPr>
          <a:xfrm>
            <a:off x="2806300" y="1011000"/>
            <a:ext cx="2658600" cy="1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300"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61000" y="3960500"/>
            <a:ext cx="1183001" cy="1183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5"/>
          <p:cNvSpPr/>
          <p:nvPr/>
        </p:nvSpPr>
        <p:spPr>
          <a:xfrm>
            <a:off x="0" y="0"/>
            <a:ext cx="2533200" cy="5310600"/>
          </a:xfrm>
          <a:prstGeom prst="rect">
            <a:avLst/>
          </a:prstGeom>
          <a:solidFill>
            <a:srgbClr val="C36C2C"/>
          </a:solidFill>
          <a:ln cap="flat" cmpd="sng" w="9525">
            <a:solidFill>
              <a:srgbClr val="C36C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rgbClr val="EEEF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" name="Google Shape;1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26"/>
          <p:cNvSpPr/>
          <p:nvPr/>
        </p:nvSpPr>
        <p:spPr>
          <a:xfrm>
            <a:off x="520100" y="471725"/>
            <a:ext cx="6367800" cy="4090800"/>
          </a:xfrm>
          <a:prstGeom prst="rect">
            <a:avLst/>
          </a:prstGeom>
          <a:solidFill>
            <a:srgbClr val="708D9E"/>
          </a:solidFill>
          <a:ln cap="flat" cmpd="sng" w="9525">
            <a:solidFill>
              <a:srgbClr val="708D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07450" y="3806950"/>
            <a:ext cx="1336551" cy="133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7"/>
          <p:cNvSpPr txBox="1"/>
          <p:nvPr>
            <p:ph idx="1" type="body"/>
          </p:nvPr>
        </p:nvSpPr>
        <p:spPr>
          <a:xfrm>
            <a:off x="324575" y="488700"/>
            <a:ext cx="7995000" cy="1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3600">
                <a:solidFill>
                  <a:srgbClr val="434341"/>
                </a:solidFill>
                <a:latin typeface="Avenir"/>
                <a:ea typeface="Avenir"/>
                <a:cs typeface="Avenir"/>
                <a:sym typeface="Avenir"/>
              </a:defRPr>
            </a:lvl1pPr>
          </a:lstStyle>
          <a:p/>
        </p:txBody>
      </p:sp>
      <p:sp>
        <p:nvSpPr>
          <p:cNvPr id="22" name="Google Shape;2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27"/>
          <p:cNvSpPr/>
          <p:nvPr/>
        </p:nvSpPr>
        <p:spPr>
          <a:xfrm>
            <a:off x="0" y="3935375"/>
            <a:ext cx="9144000" cy="1726500"/>
          </a:xfrm>
          <a:prstGeom prst="rect">
            <a:avLst/>
          </a:prstGeom>
          <a:solidFill>
            <a:srgbClr val="C36C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36375" y="3935370"/>
            <a:ext cx="1336550" cy="1338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EEEF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28"/>
          <p:cNvSpPr/>
          <p:nvPr/>
        </p:nvSpPr>
        <p:spPr>
          <a:xfrm>
            <a:off x="12100" y="0"/>
            <a:ext cx="9144000" cy="1100700"/>
          </a:xfrm>
          <a:prstGeom prst="rect">
            <a:avLst/>
          </a:prstGeom>
          <a:solidFill>
            <a:srgbClr val="3D4450"/>
          </a:solidFill>
          <a:ln cap="flat" cmpd="sng" w="9525">
            <a:solidFill>
              <a:srgbClr val="3D44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C36C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rgbClr val="43434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rgbClr val="EEEFEA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29"/>
          <p:cNvSpPr/>
          <p:nvPr/>
        </p:nvSpPr>
        <p:spPr>
          <a:xfrm>
            <a:off x="4656675" y="24200"/>
            <a:ext cx="4487400" cy="5143500"/>
          </a:xfrm>
          <a:prstGeom prst="rect">
            <a:avLst/>
          </a:prstGeom>
          <a:solidFill>
            <a:srgbClr val="C36C2C"/>
          </a:solidFill>
          <a:ln cap="flat" cmpd="sng" w="9525">
            <a:solidFill>
              <a:srgbClr val="C36C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35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124750" y="4216400"/>
            <a:ext cx="985700" cy="98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C36C2C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" name="Google Shape;3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0" name="Google Shape;40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07450" y="3806950"/>
            <a:ext cx="1336551" cy="133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rgbClr val="EEEF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" name="Google Shape;44;p31"/>
          <p:cNvSpPr/>
          <p:nvPr/>
        </p:nvSpPr>
        <p:spPr>
          <a:xfrm>
            <a:off x="12100" y="0"/>
            <a:ext cx="9144000" cy="5167800"/>
          </a:xfrm>
          <a:prstGeom prst="rect">
            <a:avLst/>
          </a:prstGeom>
          <a:solidFill>
            <a:srgbClr val="EEEFEA"/>
          </a:solidFill>
          <a:ln cap="flat" cmpd="sng" w="9525">
            <a:solidFill>
              <a:srgbClr val="C36C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C36C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7" name="Google Shape;47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900">
                <a:solidFill>
                  <a:srgbClr val="43434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8" name="Google Shape;4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2" name="Google Shape;52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solidFill>
                  <a:srgbClr val="708D9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33"/>
          <p:cNvSpPr txBox="1"/>
          <p:nvPr>
            <p:ph idx="2" type="body"/>
          </p:nvPr>
        </p:nvSpPr>
        <p:spPr>
          <a:xfrm>
            <a:off x="4172850" y="6501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rgbClr val="EEEFEA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" name="Google Shape;55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12675" y="4212175"/>
            <a:ext cx="931325" cy="9313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3"/>
          <p:cNvSpPr/>
          <p:nvPr/>
        </p:nvSpPr>
        <p:spPr>
          <a:xfrm>
            <a:off x="4172850" y="592650"/>
            <a:ext cx="3894600" cy="3810000"/>
          </a:xfrm>
          <a:prstGeom prst="rect">
            <a:avLst/>
          </a:prstGeom>
          <a:solidFill>
            <a:srgbClr val="C36C2C"/>
          </a:solidFill>
          <a:ln cap="flat" cmpd="sng" w="9525">
            <a:solidFill>
              <a:srgbClr val="C36C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rgbClr val="C36C2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9" name="Google Shape;59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500">
                <a:solidFill>
                  <a:srgbClr val="3D4450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" name="Google Shape;63;p35"/>
          <p:cNvSpPr/>
          <p:nvPr/>
        </p:nvSpPr>
        <p:spPr>
          <a:xfrm>
            <a:off x="0" y="3925125"/>
            <a:ext cx="9157200" cy="1218300"/>
          </a:xfrm>
          <a:prstGeom prst="rect">
            <a:avLst/>
          </a:prstGeom>
          <a:solidFill>
            <a:srgbClr val="3D44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EEFEA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"/>
          <p:cNvSpPr txBox="1"/>
          <p:nvPr>
            <p:ph type="title"/>
          </p:nvPr>
        </p:nvSpPr>
        <p:spPr>
          <a:xfrm>
            <a:off x="2754775" y="355000"/>
            <a:ext cx="5680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62221"/>
              <a:buNone/>
            </a:pPr>
            <a:r>
              <a:rPr lang="en" sz="5000"/>
              <a:t>Polestar Charlotte</a:t>
            </a:r>
            <a:endParaRPr sz="5000"/>
          </a:p>
        </p:txBody>
      </p:sp>
      <p:sp>
        <p:nvSpPr>
          <p:cNvPr id="69" name="Google Shape;69;p1"/>
          <p:cNvSpPr txBox="1"/>
          <p:nvPr>
            <p:ph idx="1" type="body"/>
          </p:nvPr>
        </p:nvSpPr>
        <p:spPr>
          <a:xfrm>
            <a:off x="2806300" y="1011000"/>
            <a:ext cx="2658600" cy="18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sz="2532">
                <a:solidFill>
                  <a:srgbClr val="708D9E"/>
                </a:solidFill>
                <a:latin typeface="Average"/>
                <a:ea typeface="Average"/>
                <a:cs typeface="Average"/>
                <a:sym typeface="Average"/>
              </a:rPr>
              <a:t>December</a:t>
            </a:r>
            <a:r>
              <a:rPr lang="en" sz="2532">
                <a:solidFill>
                  <a:srgbClr val="708D9E"/>
                </a:solidFill>
                <a:latin typeface="Average"/>
                <a:ea typeface="Average"/>
                <a:cs typeface="Average"/>
                <a:sym typeface="Average"/>
              </a:rPr>
              <a:t> 2024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5000">
                <a:solidFill>
                  <a:schemeClr val="lt1"/>
                </a:solidFill>
              </a:rPr>
              <a:t>Paid Performance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/>
          <p:nvPr>
            <p:ph idx="4294967295" type="title"/>
          </p:nvPr>
        </p:nvSpPr>
        <p:spPr>
          <a:xfrm>
            <a:off x="734475" y="4102075"/>
            <a:ext cx="6945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62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Paid Performance</a:t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" name="Google Shape;80;p3"/>
          <p:cNvSpPr txBox="1"/>
          <p:nvPr>
            <p:ph idx="4294967295" type="title"/>
          </p:nvPr>
        </p:nvSpPr>
        <p:spPr>
          <a:xfrm>
            <a:off x="434950" y="102675"/>
            <a:ext cx="8366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6419"/>
              <a:buNone/>
            </a:pPr>
            <a:r>
              <a:rPr b="1" lang="en" sz="3600">
                <a:solidFill>
                  <a:srgbClr val="D66227"/>
                </a:solidFill>
                <a:latin typeface="Avenir"/>
                <a:ea typeface="Avenir"/>
                <a:cs typeface="Avenir"/>
                <a:sym typeface="Avenir"/>
              </a:rPr>
              <a:t>Google Ads: MoM Performance</a:t>
            </a:r>
            <a:endParaRPr b="1" sz="3600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81" name="Google Shape;81;p3"/>
          <p:cNvSpPr txBox="1"/>
          <p:nvPr/>
        </p:nvSpPr>
        <p:spPr>
          <a:xfrm>
            <a:off x="388950" y="2753375"/>
            <a:ext cx="83661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December 2024 performance metrics reflect a mixed outcome compared to November 2024. Impressions and clicks decreased, leading to a slight decline in CTR, while the average CPC rose from $0.70 to $1.02, indicating higher competition or shifts in bidding dynamics. The relation between the decrease in impressions and clicks show a downward trend in December.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82" name="Google Shape;82;p3"/>
          <p:cNvGraphicFramePr/>
          <p:nvPr/>
        </p:nvGraphicFramePr>
        <p:xfrm>
          <a:off x="125163" y="77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{668B7C58-7FD3-4C45-93A9-02DDB7D95E91}</a:tableStyleId>
              </a:tblPr>
              <a:tblGrid>
                <a:gridCol w="1270525"/>
                <a:gridCol w="1270525"/>
                <a:gridCol w="1270525"/>
                <a:gridCol w="1270525"/>
                <a:gridCol w="1270525"/>
                <a:gridCol w="1270525"/>
                <a:gridCol w="1270525"/>
              </a:tblGrid>
              <a:tr h="723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Month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Impr.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Clicks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CTR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Cost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Avg. CPC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Search Impr. Share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8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November 2024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1,696,341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16,716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0.99%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$11,656.49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$0.70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&lt;10%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5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/>
                        <a:t>December</a:t>
                      </a:r>
                      <a:r>
                        <a:rPr lang="en" sz="1400" u="none" cap="none" strike="noStrike"/>
                        <a:t> 2024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/>
                        <a:t>1,331,522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/>
                        <a:t>11,383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/>
                        <a:t>0.85%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$11</a:t>
                      </a:r>
                      <a:r>
                        <a:rPr lang="en"/>
                        <a:t>,660.30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$</a:t>
                      </a:r>
                      <a:r>
                        <a:rPr lang="en"/>
                        <a:t>1.02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&lt;10%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/>
          <p:nvPr>
            <p:ph idx="4294967295" type="title"/>
          </p:nvPr>
        </p:nvSpPr>
        <p:spPr>
          <a:xfrm>
            <a:off x="734475" y="4102075"/>
            <a:ext cx="6945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562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Paid Performance</a:t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332700" y="169375"/>
            <a:ext cx="8348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D66227"/>
                </a:solidFill>
                <a:latin typeface="Avenir"/>
                <a:ea typeface="Avenir"/>
                <a:cs typeface="Avenir"/>
                <a:sym typeface="Avenir"/>
              </a:rPr>
              <a:t>Google Ad Keywords: Monthly Performance </a:t>
            </a:r>
            <a:endParaRPr b="1" i="0" sz="32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9" name="Google Shape;89;p4"/>
          <p:cNvSpPr txBox="1"/>
          <p:nvPr/>
        </p:nvSpPr>
        <p:spPr>
          <a:xfrm>
            <a:off x="417200" y="742075"/>
            <a:ext cx="7984200" cy="32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Top 5 keywords that brought in most clicks: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veni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“Polestar”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veni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“Polestar 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auto</a:t>
            </a:r>
            <a:r>
              <a:rPr b="0" i="0" lang="en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veni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“Polestar 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3</a:t>
            </a:r>
            <a:r>
              <a:rPr b="0" i="0" lang="en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venir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“Tesla”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-3175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venir"/>
              <a:buChar char="●"/>
            </a:pPr>
            <a:r>
              <a:rPr lang="en">
                <a:latin typeface="Avenir"/>
                <a:ea typeface="Avenir"/>
                <a:cs typeface="Avenir"/>
                <a:sym typeface="Avenir"/>
              </a:rPr>
              <a:t> “Lucid car”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Summary: Branded search term “Polestar” brought in the most clicks, followed by “Polestar </a:t>
            </a:r>
            <a:r>
              <a:rPr lang="en" sz="1300">
                <a:latin typeface="Avenir"/>
                <a:ea typeface="Avenir"/>
                <a:cs typeface="Avenir"/>
                <a:sym typeface="Avenir"/>
              </a:rPr>
              <a:t>auto</a:t>
            </a:r>
            <a:r>
              <a:rPr b="0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”.</a:t>
            </a:r>
            <a:endParaRPr b="0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latin typeface="Avenir"/>
                <a:ea typeface="Avenir"/>
                <a:cs typeface="Avenir"/>
                <a:sym typeface="Avenir"/>
              </a:rPr>
              <a:t>The top three keywords driving clicks all included the branded term “Polestar.” These keywords achieved impressive CTRs of approximately 30%, supported by strong top-of-page impression shares. Within this group, impression share ranged from 67% to 90%, with an average absolute top impression share of around 80%. These metrics highlight the high relevance of our ads, as recognized by Google, resulting in consistent placement in top positions.</a:t>
            </a:r>
            <a:endParaRPr sz="1300"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a2e89930a_0_4"/>
          <p:cNvSpPr txBox="1"/>
          <p:nvPr>
            <p:ph idx="4294967295" type="title"/>
          </p:nvPr>
        </p:nvSpPr>
        <p:spPr>
          <a:xfrm>
            <a:off x="734475" y="4102075"/>
            <a:ext cx="6945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562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Paid Performance</a:t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g30a2e89930a_0_4"/>
          <p:cNvSpPr txBox="1"/>
          <p:nvPr/>
        </p:nvSpPr>
        <p:spPr>
          <a:xfrm>
            <a:off x="332700" y="169375"/>
            <a:ext cx="8348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" sz="3200" u="none" cap="none" strike="noStrike">
                <a:solidFill>
                  <a:srgbClr val="D66227"/>
                </a:solidFill>
                <a:latin typeface="Avenir"/>
                <a:ea typeface="Avenir"/>
                <a:cs typeface="Avenir"/>
                <a:sym typeface="Avenir"/>
              </a:rPr>
              <a:t>Google Ads Structure: Active Campaigns </a:t>
            </a:r>
            <a:endParaRPr b="1" i="0" sz="32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6" name="Google Shape;96;g30a2e89930a_0_4"/>
          <p:cNvSpPr txBox="1"/>
          <p:nvPr/>
        </p:nvSpPr>
        <p:spPr>
          <a:xfrm>
            <a:off x="2088600" y="1233425"/>
            <a:ext cx="4966800" cy="17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9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Active Campaigns (</a:t>
            </a:r>
            <a:r>
              <a:rPr b="1" lang="en" sz="1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December</a:t>
            </a:r>
            <a:r>
              <a:rPr b="1" i="0" lang="en" sz="19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2024</a:t>
            </a:r>
            <a:r>
              <a:rPr b="0" i="0" lang="en" sz="19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)</a:t>
            </a:r>
            <a:endParaRPr b="0" i="0" sz="19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venir"/>
              <a:buChar char="-"/>
            </a:pP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YouTube - Polestar Brand Awareness</a:t>
            </a:r>
            <a:endParaRPr b="0" i="0" sz="17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venir"/>
              <a:buChar char="-"/>
            </a:pP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Polestar 3</a:t>
            </a:r>
            <a:endParaRPr b="0" i="0" sz="17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venir"/>
              <a:buChar char="-"/>
            </a:pP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General</a:t>
            </a:r>
            <a:endParaRPr b="0" i="0" sz="17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venir"/>
              <a:buChar char="-"/>
            </a:pP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Displa</a:t>
            </a:r>
            <a:r>
              <a:rPr lang="en" sz="17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y</a:t>
            </a:r>
            <a:endParaRPr b="0" i="0" sz="17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365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venir"/>
              <a:buChar char="-"/>
            </a:pPr>
            <a:r>
              <a:rPr b="0" i="0" lang="en" sz="17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Conquest</a:t>
            </a:r>
            <a:endParaRPr b="0" i="0" sz="17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 txBox="1"/>
          <p:nvPr>
            <p:ph idx="4294967295" type="title"/>
          </p:nvPr>
        </p:nvSpPr>
        <p:spPr>
          <a:xfrm>
            <a:off x="734475" y="4102075"/>
            <a:ext cx="6945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62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Paid Performance</a:t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8"/>
          <p:cNvSpPr txBox="1"/>
          <p:nvPr/>
        </p:nvSpPr>
        <p:spPr>
          <a:xfrm>
            <a:off x="298900" y="27900"/>
            <a:ext cx="806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500" u="none" cap="none" strike="noStrike">
                <a:solidFill>
                  <a:srgbClr val="D66227"/>
                </a:solidFill>
                <a:latin typeface="Avenir"/>
                <a:ea typeface="Avenir"/>
                <a:cs typeface="Avenir"/>
                <a:sym typeface="Avenir"/>
              </a:rPr>
              <a:t>Google Ads Key Takeaways</a:t>
            </a:r>
            <a:endParaRPr b="1" i="0" sz="35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3" name="Google Shape;103;p8"/>
          <p:cNvSpPr txBox="1"/>
          <p:nvPr/>
        </p:nvSpPr>
        <p:spPr>
          <a:xfrm>
            <a:off x="376500" y="633125"/>
            <a:ext cx="8264400" cy="3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Summary: 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December saw</a:t>
            </a:r>
            <a:r>
              <a:rPr b="0" i="0" lang="en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">
                <a:latin typeface="Avenir"/>
                <a:ea typeface="Avenir"/>
                <a:cs typeface="Avenir"/>
                <a:sym typeface="Avenir"/>
              </a:rPr>
              <a:t>a slight decline in performance metrics</a:t>
            </a:r>
            <a:endParaRPr b="0" i="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300">
                <a:latin typeface="Avenir"/>
                <a:ea typeface="Avenir"/>
                <a:cs typeface="Avenir"/>
                <a:sym typeface="Avenir"/>
              </a:rPr>
              <a:t>December</a:t>
            </a:r>
            <a:r>
              <a:rPr b="0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Key Takeaways:</a:t>
            </a:r>
            <a:endParaRPr b="0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Char char="●"/>
            </a:pPr>
            <a:r>
              <a:rPr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Overall, the account experienced a decline in performance metrics, with both impressions and clicks decreasing in December compared to November. The rise in CPC contributed modestly to this downturn</a:t>
            </a:r>
            <a:endParaRPr sz="13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Char char="●"/>
            </a:pPr>
            <a:r>
              <a:rPr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Our keywords and ads demonstrated strong effectiveness in terms of impression share. The top three keywords achieved exceptionally high impression share and absolute top-of-page rates, indicating that our ads were highly relevant and consistently ranked above competitors by Google</a:t>
            </a:r>
            <a:endParaRPr sz="13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Char char="●"/>
            </a:pPr>
            <a:r>
              <a:rPr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 the future, optimizations around specific audience targeting as well as keywords optimizations will be done in order to maximize effectiveness</a:t>
            </a:r>
            <a:endParaRPr b="0" i="0" sz="16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"/>
          <p:cNvSpPr txBox="1"/>
          <p:nvPr>
            <p:ph idx="4294967295" type="title"/>
          </p:nvPr>
        </p:nvSpPr>
        <p:spPr>
          <a:xfrm>
            <a:off x="734475" y="4102075"/>
            <a:ext cx="6945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62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Paid Performance</a:t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9"/>
          <p:cNvSpPr txBox="1"/>
          <p:nvPr/>
        </p:nvSpPr>
        <p:spPr>
          <a:xfrm>
            <a:off x="311700" y="140225"/>
            <a:ext cx="79170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D66227"/>
                </a:solidFill>
                <a:latin typeface="Avenir"/>
                <a:ea typeface="Avenir"/>
                <a:cs typeface="Avenir"/>
                <a:sym typeface="Avenir"/>
              </a:rPr>
              <a:t>Facebook Structural Overhaul (MoM)</a:t>
            </a:r>
            <a:endParaRPr b="1" i="0" sz="36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9"/>
          <p:cNvSpPr txBox="1"/>
          <p:nvPr/>
        </p:nvSpPr>
        <p:spPr>
          <a:xfrm>
            <a:off x="311700" y="1073095"/>
            <a:ext cx="4023900" cy="12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Active Campaigns </a:t>
            </a:r>
            <a:r>
              <a:rPr b="1" lang="en" sz="1800">
                <a:latin typeface="Avenir"/>
                <a:ea typeface="Avenir"/>
                <a:cs typeface="Avenir"/>
                <a:sym typeface="Avenir"/>
              </a:rPr>
              <a:t>(Dece</a:t>
            </a:r>
            <a:r>
              <a:rPr b="1" i="0" lang="en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mber 2024)</a:t>
            </a:r>
            <a:endParaRPr b="1" i="0" sz="18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venir"/>
              <a:buChar char="-"/>
            </a:pP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Traffic | Polestar 3| Ongoing</a:t>
            </a:r>
            <a:endParaRPr b="1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1" name="Google Shape;111;p9"/>
          <p:cNvSpPr txBox="1"/>
          <p:nvPr/>
        </p:nvSpPr>
        <p:spPr>
          <a:xfrm>
            <a:off x="4961375" y="1107275"/>
            <a:ext cx="4023900" cy="12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Active Campaigns (November 2024)</a:t>
            </a:r>
            <a:endParaRPr b="1" sz="18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venir"/>
              <a:buChar char="-"/>
            </a:pP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Traffic | Polestar 3| Ongoing</a:t>
            </a:r>
            <a:endParaRPr b="1" sz="13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venir"/>
              <a:buChar char="-"/>
            </a:pPr>
            <a:r>
              <a:t/>
            </a:r>
            <a:endParaRPr b="1" sz="1800"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12" name="Google Shape;112;p9"/>
          <p:cNvCxnSpPr/>
          <p:nvPr/>
        </p:nvCxnSpPr>
        <p:spPr>
          <a:xfrm>
            <a:off x="4572011" y="1090175"/>
            <a:ext cx="0" cy="12123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9"/>
          <p:cNvSpPr txBox="1"/>
          <p:nvPr/>
        </p:nvSpPr>
        <p:spPr>
          <a:xfrm>
            <a:off x="311700" y="2571750"/>
            <a:ext cx="86736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The campaign are using </a:t>
            </a:r>
            <a:r>
              <a:rPr b="1" i="0" lang="en" sz="13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prospecting, service, and sold lists from ELeads, broad targeting, and detailed targeting</a:t>
            </a: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from University Volvo. Additionally, the campaign is using the ongoing lease list.</a:t>
            </a:r>
            <a:endParaRPr b="1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Ad creative was the same as as last month, reflecting the lease price of $599. </a:t>
            </a:r>
            <a:r>
              <a:rPr b="1" lang="en" sz="1300">
                <a:latin typeface="Avenir"/>
                <a:ea typeface="Avenir"/>
                <a:cs typeface="Avenir"/>
                <a:sym typeface="Avenir"/>
              </a:rPr>
              <a:t>Due to the Polestar ad program, the ads ended on December 20th.</a:t>
            </a:r>
            <a:endParaRPr b="1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"/>
          <p:cNvSpPr txBox="1"/>
          <p:nvPr>
            <p:ph idx="4294967295" type="title"/>
          </p:nvPr>
        </p:nvSpPr>
        <p:spPr>
          <a:xfrm>
            <a:off x="734475" y="4102075"/>
            <a:ext cx="6945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62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Paid Performance</a:t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10"/>
          <p:cNvSpPr txBox="1"/>
          <p:nvPr/>
        </p:nvSpPr>
        <p:spPr>
          <a:xfrm>
            <a:off x="927775" y="991564"/>
            <a:ext cx="2941200" cy="17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1800" u="sng">
                <a:latin typeface="Avenir"/>
                <a:ea typeface="Avenir"/>
                <a:cs typeface="Avenir"/>
                <a:sym typeface="Avenir"/>
              </a:rPr>
              <a:t>Decem</a:t>
            </a:r>
            <a:r>
              <a:rPr b="1" i="0" lang="en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ber (2024)	</a:t>
            </a:r>
            <a:r>
              <a:rPr b="1" i="0" lang="en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		 </a:t>
            </a:r>
            <a:br>
              <a:rPr b="1" i="0" lang="en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Impressions: 		</a:t>
            </a: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194,998</a:t>
            </a:r>
            <a:b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Cost: 				$4,</a:t>
            </a: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885.77</a:t>
            </a:r>
            <a:b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Clicks: 			</a:t>
            </a: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4,760</a:t>
            </a:r>
            <a:b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CPC: 				$</a:t>
            </a: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1.03 </a:t>
            </a:r>
            <a: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	CTR:				</a:t>
            </a: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2.44</a:t>
            </a:r>
            <a:r>
              <a:rPr b="1" i="0" lang="en" sz="13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%</a:t>
            </a:r>
            <a:endParaRPr b="1" i="0" sz="13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20" name="Google Shape;120;p10"/>
          <p:cNvCxnSpPr/>
          <p:nvPr/>
        </p:nvCxnSpPr>
        <p:spPr>
          <a:xfrm>
            <a:off x="5102075" y="869525"/>
            <a:ext cx="0" cy="1849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1" name="Google Shape;121;p10"/>
          <p:cNvSpPr txBox="1"/>
          <p:nvPr/>
        </p:nvSpPr>
        <p:spPr>
          <a:xfrm>
            <a:off x="574950" y="2634725"/>
            <a:ext cx="79941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3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Takeaways</a:t>
            </a: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:</a:t>
            </a:r>
            <a:endParaRPr b="0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November and December are the most expensive months of the year for running social advertisements. There was a 72.71% increase in budget </a:t>
            </a:r>
            <a:r>
              <a:rPr lang="en" sz="1300">
                <a:latin typeface="Avenir"/>
                <a:ea typeface="Avenir"/>
                <a:cs typeface="Avenir"/>
                <a:sym typeface="Avenir"/>
              </a:rPr>
              <a:t>between November and December in</a:t>
            </a:r>
            <a:r>
              <a:rPr b="0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order to maintain the visibility of Polestar Charlotte in this medium. </a:t>
            </a:r>
            <a:r>
              <a:rPr lang="en" sz="1300">
                <a:latin typeface="Avenir"/>
                <a:ea typeface="Avenir"/>
                <a:cs typeface="Avenir"/>
                <a:sym typeface="Avenir"/>
              </a:rPr>
              <a:t>Significantly</a:t>
            </a:r>
            <a:r>
              <a:rPr lang="en" sz="1300">
                <a:latin typeface="Avenir"/>
                <a:ea typeface="Avenir"/>
                <a:cs typeface="Avenir"/>
                <a:sym typeface="Avenir"/>
              </a:rPr>
              <a:t> fewer impressions were received, but clicks and CTR were still very strong metrics.</a:t>
            </a:r>
            <a:endParaRPr b="0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2" name="Google Shape;122;p10"/>
          <p:cNvSpPr txBox="1"/>
          <p:nvPr/>
        </p:nvSpPr>
        <p:spPr>
          <a:xfrm>
            <a:off x="5211625" y="991564"/>
            <a:ext cx="2941200" cy="17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" sz="1800" u="sng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November (2024)	</a:t>
            </a:r>
            <a:r>
              <a:rPr b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		 </a:t>
            </a:r>
            <a:br>
              <a:rPr b="1" lang="en" sz="18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Impressions: 		335,444</a:t>
            </a:r>
            <a:b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Cost: 				$4,720.76</a:t>
            </a:r>
            <a:b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Clicks: 			5,695</a:t>
            </a:r>
            <a:b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lang="en" sz="13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CPC: 				$0.83		CTR:				1.60%</a:t>
            </a:r>
            <a:endParaRPr b="1" sz="13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123" name="Google Shape;123;p10"/>
          <p:cNvCxnSpPr/>
          <p:nvPr/>
        </p:nvCxnSpPr>
        <p:spPr>
          <a:xfrm>
            <a:off x="3978525" y="869525"/>
            <a:ext cx="0" cy="1849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4" name="Google Shape;124;p10"/>
          <p:cNvSpPr txBox="1"/>
          <p:nvPr/>
        </p:nvSpPr>
        <p:spPr>
          <a:xfrm>
            <a:off x="4060600" y="970175"/>
            <a:ext cx="959400" cy="16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sng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Δ%</a:t>
            </a:r>
            <a:br>
              <a:rPr b="1" i="0" lang="en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-0.</a:t>
            </a:r>
            <a:r>
              <a:rPr b="1" lang="en" sz="1300">
                <a:latin typeface="Avenir"/>
                <a:ea typeface="Avenir"/>
                <a:cs typeface="Avenir"/>
                <a:sym typeface="Avenir"/>
              </a:rPr>
              <a:t>41</a:t>
            </a: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%</a:t>
            </a:r>
            <a:b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+</a:t>
            </a:r>
            <a:r>
              <a:rPr b="1" lang="en" sz="1300">
                <a:latin typeface="Avenir"/>
                <a:ea typeface="Avenir"/>
                <a:cs typeface="Avenir"/>
                <a:sym typeface="Avenir"/>
              </a:rPr>
              <a:t>3.50</a:t>
            </a: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%</a:t>
            </a:r>
            <a:b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-</a:t>
            </a:r>
            <a:r>
              <a:rPr b="1" lang="en" sz="1300">
                <a:latin typeface="Avenir"/>
                <a:ea typeface="Avenir"/>
                <a:cs typeface="Avenir"/>
                <a:sym typeface="Avenir"/>
              </a:rPr>
              <a:t>16.42</a:t>
            </a: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%</a:t>
            </a:r>
            <a:b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+</a:t>
            </a:r>
            <a:r>
              <a:rPr b="1" lang="en" sz="1300">
                <a:latin typeface="Avenir"/>
                <a:ea typeface="Avenir"/>
                <a:cs typeface="Avenir"/>
                <a:sym typeface="Avenir"/>
              </a:rPr>
              <a:t>24.09</a:t>
            </a: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%                 </a:t>
            </a:r>
            <a:r>
              <a:rPr b="1" lang="en" sz="1300">
                <a:latin typeface="Avenir"/>
                <a:ea typeface="Avenir"/>
                <a:cs typeface="Avenir"/>
                <a:sym typeface="Avenir"/>
              </a:rPr>
              <a:t>+52.50</a:t>
            </a:r>
            <a:r>
              <a:rPr b="1" i="0" lang="en" sz="13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%</a:t>
            </a:r>
            <a:endParaRPr b="1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311700" y="140225"/>
            <a:ext cx="79170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D66227"/>
                </a:solidFill>
                <a:latin typeface="Avenir"/>
                <a:ea typeface="Avenir"/>
                <a:cs typeface="Avenir"/>
                <a:sym typeface="Avenir"/>
              </a:rPr>
              <a:t>Facebook Structural Overhaul (MoM)</a:t>
            </a:r>
            <a:endParaRPr b="1" i="0" sz="36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 txBox="1"/>
          <p:nvPr>
            <p:ph idx="4294967295" type="title"/>
          </p:nvPr>
        </p:nvSpPr>
        <p:spPr>
          <a:xfrm>
            <a:off x="734475" y="4102075"/>
            <a:ext cx="6945300" cy="9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62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Paid Performance</a:t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562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11"/>
          <p:cNvSpPr txBox="1"/>
          <p:nvPr/>
        </p:nvSpPr>
        <p:spPr>
          <a:xfrm>
            <a:off x="311700" y="95575"/>
            <a:ext cx="85266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" sz="2600" u="none" cap="none" strike="noStrike">
                <a:solidFill>
                  <a:srgbClr val="D66227"/>
                </a:solidFill>
                <a:latin typeface="Avenir"/>
                <a:ea typeface="Avenir"/>
                <a:cs typeface="Avenir"/>
                <a:sym typeface="Avenir"/>
              </a:rPr>
              <a:t>Facebook Structural Overhaul YoY Performance (Cont.)</a:t>
            </a:r>
            <a:endParaRPr b="1" i="0" sz="26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rgbClr val="D6622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2" name="Google Shape;132;p11"/>
          <p:cNvSpPr txBox="1"/>
          <p:nvPr/>
        </p:nvSpPr>
        <p:spPr>
          <a:xfrm>
            <a:off x="397934" y="687525"/>
            <a:ext cx="51516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" sz="1800">
                <a:latin typeface="Avenir"/>
                <a:ea typeface="Avenir"/>
                <a:cs typeface="Avenir"/>
                <a:sym typeface="Avenir"/>
              </a:rPr>
              <a:t>November and Decem</a:t>
            </a:r>
            <a:r>
              <a:rPr b="1" i="0" lang="en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ber 2024</a:t>
            </a:r>
            <a:endParaRPr b="1" i="0" sz="1300" u="none" cap="none" strike="noStrik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3" name="Google Shape;133;p11"/>
          <p:cNvSpPr txBox="1"/>
          <p:nvPr/>
        </p:nvSpPr>
        <p:spPr>
          <a:xfrm>
            <a:off x="5949000" y="593872"/>
            <a:ext cx="2889300" cy="29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 video create we are currently using covers all major Meta ad placements (Feed, Story, and Reels) for both Facebook and Instagram.</a:t>
            </a:r>
            <a:endParaRPr b="0" i="0" sz="1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Each of the creative assets provided enabled these ads to fit every possible placement Meta offers for advertising.</a:t>
            </a:r>
            <a:endParaRPr b="0" i="0" sz="1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Holiday Polestar 3 creative was used for </a:t>
            </a:r>
            <a:r>
              <a:rPr lang="en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Dece</a:t>
            </a:r>
            <a:r>
              <a:rPr b="0" i="0" lang="en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mber as it was provided by the creative team.</a:t>
            </a:r>
            <a:endParaRPr b="0" i="0" sz="14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4" name="Google Shape;1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0313" y="1157925"/>
            <a:ext cx="2786821" cy="2380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