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Nunito"/>
      <p:regular r:id="rId18"/>
      <p:bold r:id="rId19"/>
      <p:italic r:id="rId20"/>
      <p:boldItalic r:id="rId21"/>
    </p:embeddedFont>
    <p:embeddedFont>
      <p:font typeface="Maven Pro"/>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italic.fntdata"/><Relationship Id="rId11" Type="http://schemas.openxmlformats.org/officeDocument/2006/relationships/slide" Target="slides/slide6.xml"/><Relationship Id="rId22" Type="http://schemas.openxmlformats.org/officeDocument/2006/relationships/font" Target="fonts/MavenPro-regular.fntdata"/><Relationship Id="rId10" Type="http://schemas.openxmlformats.org/officeDocument/2006/relationships/slide" Target="slides/slide5.xml"/><Relationship Id="rId21" Type="http://schemas.openxmlformats.org/officeDocument/2006/relationships/font" Target="fonts/Nunito-boldItalic.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MavenPr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Nunito-bold.fntdata"/><Relationship Id="rId6" Type="http://schemas.openxmlformats.org/officeDocument/2006/relationships/slide" Target="slides/slide1.xml"/><Relationship Id="rId18" Type="http://schemas.openxmlformats.org/officeDocument/2006/relationships/font" Target="fonts/Nunit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1fa729390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1fa72939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2337fb77b4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2337fb77b4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4757859dba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4757859dba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4757859db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4757859db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4532a06f5d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4532a06f5d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77ce73ec91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77ce73ec9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77ce73ec9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77ce73ec9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4571e9033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4571e9033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77ce73ec9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77ce73ec9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5dd3ebdf5b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35dd3ebdf5b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0d3604afe5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0d3604afe5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0"/>
              </a:spcBef>
              <a:spcAft>
                <a:spcPts val="0"/>
              </a:spcAft>
              <a:buClr>
                <a:schemeClr val="lt1"/>
              </a:buClr>
              <a:buSzPts val="1100"/>
              <a:buChar char="○"/>
              <a:defRPr>
                <a:solidFill>
                  <a:schemeClr val="lt1"/>
                </a:solidFill>
              </a:defRPr>
            </a:lvl2pPr>
            <a:lvl3pPr indent="-298450" lvl="2" marL="1371600" algn="ctr">
              <a:spcBef>
                <a:spcPts val="0"/>
              </a:spcBef>
              <a:spcAft>
                <a:spcPts val="0"/>
              </a:spcAft>
              <a:buClr>
                <a:schemeClr val="lt1"/>
              </a:buClr>
              <a:buSzPts val="1100"/>
              <a:buChar char="■"/>
              <a:defRPr>
                <a:solidFill>
                  <a:schemeClr val="lt1"/>
                </a:solidFill>
              </a:defRPr>
            </a:lvl3pPr>
            <a:lvl4pPr indent="-298450" lvl="3" marL="1828800" algn="ctr">
              <a:spcBef>
                <a:spcPts val="0"/>
              </a:spcBef>
              <a:spcAft>
                <a:spcPts val="0"/>
              </a:spcAft>
              <a:buClr>
                <a:schemeClr val="lt1"/>
              </a:buClr>
              <a:buSzPts val="1100"/>
              <a:buChar char="●"/>
              <a:defRPr>
                <a:solidFill>
                  <a:schemeClr val="lt1"/>
                </a:solidFill>
              </a:defRPr>
            </a:lvl4pPr>
            <a:lvl5pPr indent="-298450" lvl="4" marL="2286000" algn="ctr">
              <a:spcBef>
                <a:spcPts val="0"/>
              </a:spcBef>
              <a:spcAft>
                <a:spcPts val="0"/>
              </a:spcAft>
              <a:buClr>
                <a:schemeClr val="lt1"/>
              </a:buClr>
              <a:buSzPts val="1100"/>
              <a:buChar char="○"/>
              <a:defRPr>
                <a:solidFill>
                  <a:schemeClr val="lt1"/>
                </a:solidFill>
              </a:defRPr>
            </a:lvl5pPr>
            <a:lvl6pPr indent="-298450" lvl="5" marL="2743200" algn="ctr">
              <a:spcBef>
                <a:spcPts val="0"/>
              </a:spcBef>
              <a:spcAft>
                <a:spcPts val="0"/>
              </a:spcAft>
              <a:buClr>
                <a:schemeClr val="lt1"/>
              </a:buClr>
              <a:buSzPts val="1100"/>
              <a:buChar char="■"/>
              <a:defRPr>
                <a:solidFill>
                  <a:schemeClr val="lt1"/>
                </a:solidFill>
              </a:defRPr>
            </a:lvl6pPr>
            <a:lvl7pPr indent="-298450" lvl="6" marL="3200400" algn="ctr">
              <a:spcBef>
                <a:spcPts val="0"/>
              </a:spcBef>
              <a:spcAft>
                <a:spcPts val="0"/>
              </a:spcAft>
              <a:buClr>
                <a:schemeClr val="lt1"/>
              </a:buClr>
              <a:buSzPts val="1100"/>
              <a:buChar char="●"/>
              <a:defRPr>
                <a:solidFill>
                  <a:schemeClr val="lt1"/>
                </a:solidFill>
              </a:defRPr>
            </a:lvl7pPr>
            <a:lvl8pPr indent="-298450" lvl="7" marL="3657600" algn="ctr">
              <a:spcBef>
                <a:spcPts val="0"/>
              </a:spcBef>
              <a:spcAft>
                <a:spcPts val="0"/>
              </a:spcAft>
              <a:buClr>
                <a:schemeClr val="lt1"/>
              </a:buClr>
              <a:buSzPts val="1100"/>
              <a:buChar char="○"/>
              <a:defRPr>
                <a:solidFill>
                  <a:schemeClr val="lt1"/>
                </a:solidFill>
              </a:defRPr>
            </a:lvl8pPr>
            <a:lvl9pPr indent="-298450" lvl="8" marL="4114800" algn="ctr">
              <a:spcBef>
                <a:spcPts val="0"/>
              </a:spcBef>
              <a:spcAft>
                <a:spcPts val="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13.png"/><Relationship Id="rId5"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6.png"/><Relationship Id="rId10" Type="http://schemas.openxmlformats.org/officeDocument/2006/relationships/image" Target="../media/image10.png"/><Relationship Id="rId9" Type="http://schemas.openxmlformats.org/officeDocument/2006/relationships/image" Target="../media/image15.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8.png"/><Relationship Id="rId8"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3C47D"/>
        </a:solidFill>
      </p:bgPr>
    </p:bg>
    <p:spTree>
      <p:nvGrpSpPr>
        <p:cNvPr id="276" name="Shape 276"/>
        <p:cNvGrpSpPr/>
        <p:nvPr/>
      </p:nvGrpSpPr>
      <p:grpSpPr>
        <a:xfrm>
          <a:off x="0" y="0"/>
          <a:ext cx="0" cy="0"/>
          <a:chOff x="0" y="0"/>
          <a:chExt cx="0" cy="0"/>
        </a:xfrm>
      </p:grpSpPr>
      <p:sp>
        <p:nvSpPr>
          <p:cNvPr id="277" name="Google Shape;277;p13"/>
          <p:cNvSpPr txBox="1"/>
          <p:nvPr>
            <p:ph type="ctrTitle"/>
          </p:nvPr>
        </p:nvSpPr>
        <p:spPr>
          <a:xfrm>
            <a:off x="472300" y="778025"/>
            <a:ext cx="5176800" cy="187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000"/>
              <a:t>Polymershapes Monthly Ads Overview</a:t>
            </a:r>
            <a:endParaRPr sz="5000"/>
          </a:p>
        </p:txBody>
      </p:sp>
      <p:sp>
        <p:nvSpPr>
          <p:cNvPr id="278" name="Google Shape;278;p13"/>
          <p:cNvSpPr txBox="1"/>
          <p:nvPr>
            <p:ph idx="1" type="subTitle"/>
          </p:nvPr>
        </p:nvSpPr>
        <p:spPr>
          <a:xfrm>
            <a:off x="472300" y="3208525"/>
            <a:ext cx="3790500" cy="9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300"/>
              <a:t>August 2025</a:t>
            </a:r>
            <a:endParaRPr sz="2300"/>
          </a:p>
          <a:p>
            <a:pPr indent="0" lvl="0" marL="0" rtl="0" algn="l">
              <a:spcBef>
                <a:spcPts val="0"/>
              </a:spcBef>
              <a:spcAft>
                <a:spcPts val="0"/>
              </a:spcAft>
              <a:buNone/>
            </a:pPr>
            <a:r>
              <a:rPr lang="en" sz="2300"/>
              <a:t>(August 1 - 25)</a:t>
            </a:r>
            <a:endParaRPr sz="2300"/>
          </a:p>
        </p:txBody>
      </p:sp>
      <p:sp>
        <p:nvSpPr>
          <p:cNvPr id="279" name="Google Shape;279;p13"/>
          <p:cNvSpPr/>
          <p:nvPr/>
        </p:nvSpPr>
        <p:spPr>
          <a:xfrm>
            <a:off x="-50100" y="4607250"/>
            <a:ext cx="9194100" cy="536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pic>
        <p:nvPicPr>
          <p:cNvPr id="280" name="Google Shape;280;p13"/>
          <p:cNvPicPr preferRelativeResize="0"/>
          <p:nvPr/>
        </p:nvPicPr>
        <p:blipFill>
          <a:blip r:embed="rId3">
            <a:alphaModFix/>
          </a:blip>
          <a:stretch>
            <a:fillRect/>
          </a:stretch>
        </p:blipFill>
        <p:spPr>
          <a:xfrm>
            <a:off x="472300" y="4760575"/>
            <a:ext cx="1605775" cy="229725"/>
          </a:xfrm>
          <a:prstGeom prst="rect">
            <a:avLst/>
          </a:prstGeom>
          <a:solidFill>
            <a:schemeClr val="lt1"/>
          </a:solidFill>
          <a:ln>
            <a:noFill/>
          </a:ln>
        </p:spPr>
      </p:pic>
      <p:pic>
        <p:nvPicPr>
          <p:cNvPr id="281" name="Google Shape;281;p13"/>
          <p:cNvPicPr preferRelativeResize="0"/>
          <p:nvPr/>
        </p:nvPicPr>
        <p:blipFill>
          <a:blip r:embed="rId4">
            <a:alphaModFix/>
          </a:blip>
          <a:stretch>
            <a:fillRect/>
          </a:stretch>
        </p:blipFill>
        <p:spPr>
          <a:xfrm>
            <a:off x="7596975" y="4653515"/>
            <a:ext cx="1244451" cy="443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4"/>
          <p:cNvSpPr txBox="1"/>
          <p:nvPr>
            <p:ph type="title"/>
          </p:nvPr>
        </p:nvSpPr>
        <p:spPr>
          <a:xfrm>
            <a:off x="1665000" y="31875"/>
            <a:ext cx="5814000" cy="596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MoM Account Metric Comparison</a:t>
            </a:r>
            <a:endParaRPr/>
          </a:p>
        </p:txBody>
      </p:sp>
      <p:sp>
        <p:nvSpPr>
          <p:cNvPr id="287" name="Google Shape;287;p14"/>
          <p:cNvSpPr txBox="1"/>
          <p:nvPr>
            <p:ph idx="1" type="body"/>
          </p:nvPr>
        </p:nvSpPr>
        <p:spPr>
          <a:xfrm>
            <a:off x="1163975" y="487875"/>
            <a:ext cx="3647100" cy="2951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sz="1500"/>
              <a:t>July</a:t>
            </a:r>
            <a:r>
              <a:rPr b="1" lang="en" sz="1500"/>
              <a:t> 1 - 25, 2025</a:t>
            </a:r>
            <a:endParaRPr b="1" sz="1500"/>
          </a:p>
          <a:p>
            <a:pPr indent="0" lvl="0" marL="0" rtl="0" algn="l">
              <a:spcBef>
                <a:spcPts val="1200"/>
              </a:spcBef>
              <a:spcAft>
                <a:spcPts val="0"/>
              </a:spcAft>
              <a:buNone/>
            </a:pPr>
            <a:r>
              <a:rPr lang="en" sz="1500"/>
              <a:t>Impressions: 204,158</a:t>
            </a:r>
            <a:endParaRPr sz="1500"/>
          </a:p>
          <a:p>
            <a:pPr indent="0" lvl="0" marL="0" rtl="0" algn="l">
              <a:spcBef>
                <a:spcPts val="1200"/>
              </a:spcBef>
              <a:spcAft>
                <a:spcPts val="0"/>
              </a:spcAft>
              <a:buNone/>
            </a:pPr>
            <a:r>
              <a:rPr lang="en" sz="1500"/>
              <a:t>Clicks: 15,365</a:t>
            </a:r>
            <a:endParaRPr sz="1500"/>
          </a:p>
          <a:p>
            <a:pPr indent="0" lvl="0" marL="0" rtl="0" algn="l">
              <a:spcBef>
                <a:spcPts val="1200"/>
              </a:spcBef>
              <a:spcAft>
                <a:spcPts val="0"/>
              </a:spcAft>
              <a:buNone/>
            </a:pPr>
            <a:r>
              <a:rPr lang="en" sz="1500"/>
              <a:t>CTR: 7.53%</a:t>
            </a:r>
            <a:endParaRPr sz="1500"/>
          </a:p>
          <a:p>
            <a:pPr indent="0" lvl="0" marL="0" rtl="0" algn="l">
              <a:spcBef>
                <a:spcPts val="1200"/>
              </a:spcBef>
              <a:spcAft>
                <a:spcPts val="0"/>
              </a:spcAft>
              <a:buNone/>
            </a:pPr>
            <a:r>
              <a:rPr lang="en" sz="1500"/>
              <a:t>Avg CPC: $3.73</a:t>
            </a:r>
            <a:endParaRPr sz="1500"/>
          </a:p>
          <a:p>
            <a:pPr indent="0" lvl="0" marL="0" rtl="0" algn="l">
              <a:spcBef>
                <a:spcPts val="1200"/>
              </a:spcBef>
              <a:spcAft>
                <a:spcPts val="0"/>
              </a:spcAft>
              <a:buNone/>
            </a:pPr>
            <a:r>
              <a:rPr lang="en" sz="1500"/>
              <a:t>Conversions: 961.04</a:t>
            </a:r>
            <a:endParaRPr sz="1500"/>
          </a:p>
          <a:p>
            <a:pPr indent="0" lvl="0" marL="0" rtl="0" algn="l">
              <a:spcBef>
                <a:spcPts val="1200"/>
              </a:spcBef>
              <a:spcAft>
                <a:spcPts val="0"/>
              </a:spcAft>
              <a:buNone/>
            </a:pPr>
            <a:r>
              <a:rPr lang="en" sz="1500"/>
              <a:t>Active Campaigns: 114</a:t>
            </a:r>
            <a:endParaRPr sz="1500"/>
          </a:p>
          <a:p>
            <a:pPr indent="0" lvl="0" marL="0" rtl="0" algn="l">
              <a:spcBef>
                <a:spcPts val="1200"/>
              </a:spcBef>
              <a:spcAft>
                <a:spcPts val="1200"/>
              </a:spcAft>
              <a:buNone/>
            </a:pPr>
            <a:r>
              <a:rPr lang="en" sz="1500"/>
              <a:t>Cost: $57,301.43</a:t>
            </a:r>
            <a:endParaRPr sz="1500"/>
          </a:p>
        </p:txBody>
      </p:sp>
      <p:sp>
        <p:nvSpPr>
          <p:cNvPr id="288" name="Google Shape;288;p14"/>
          <p:cNvSpPr txBox="1"/>
          <p:nvPr/>
        </p:nvSpPr>
        <p:spPr>
          <a:xfrm>
            <a:off x="525150" y="3438975"/>
            <a:ext cx="8093700" cy="155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1200"/>
              </a:spcBef>
              <a:spcAft>
                <a:spcPts val="1200"/>
              </a:spcAft>
              <a:buNone/>
            </a:pPr>
            <a:r>
              <a:rPr lang="en">
                <a:solidFill>
                  <a:schemeClr val="dk2"/>
                </a:solidFill>
                <a:latin typeface="Nunito"/>
                <a:ea typeface="Nunito"/>
                <a:cs typeface="Nunito"/>
                <a:sym typeface="Nunito"/>
              </a:rPr>
              <a:t>The account experienced several notable month-over-month shifts. Impressions and clicks remained relatively stable, while CTR declined slightly, though not at a significant level. Average CPC decreased, indicating a positive trend compared to prior periods. Total cost also fell significantly and on top of that conversions in August exceeded those in July. This shows that despite lower spend, the account is trending in the right direction as anticipated.</a:t>
            </a:r>
            <a:endParaRPr b="1">
              <a:solidFill>
                <a:schemeClr val="dk2"/>
              </a:solidFill>
              <a:latin typeface="Nunito"/>
              <a:ea typeface="Nunito"/>
              <a:cs typeface="Nunito"/>
              <a:sym typeface="Nunito"/>
            </a:endParaRPr>
          </a:p>
        </p:txBody>
      </p:sp>
      <p:sp>
        <p:nvSpPr>
          <p:cNvPr id="289" name="Google Shape;289;p14"/>
          <p:cNvSpPr txBox="1"/>
          <p:nvPr>
            <p:ph idx="1" type="body"/>
          </p:nvPr>
        </p:nvSpPr>
        <p:spPr>
          <a:xfrm>
            <a:off x="4811075" y="487875"/>
            <a:ext cx="3647100" cy="2951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sz="1500"/>
              <a:t>August 1 - 25, 2025</a:t>
            </a:r>
            <a:endParaRPr b="1" sz="1500"/>
          </a:p>
          <a:p>
            <a:pPr indent="0" lvl="0" marL="0" rtl="0" algn="l">
              <a:spcBef>
                <a:spcPts val="1200"/>
              </a:spcBef>
              <a:spcAft>
                <a:spcPts val="0"/>
              </a:spcAft>
              <a:buNone/>
            </a:pPr>
            <a:r>
              <a:rPr lang="en" sz="1500"/>
              <a:t>Impressions: 201,013</a:t>
            </a:r>
            <a:endParaRPr sz="1500"/>
          </a:p>
          <a:p>
            <a:pPr indent="0" lvl="0" marL="0" rtl="0" algn="l">
              <a:spcBef>
                <a:spcPts val="1200"/>
              </a:spcBef>
              <a:spcAft>
                <a:spcPts val="0"/>
              </a:spcAft>
              <a:buNone/>
            </a:pPr>
            <a:r>
              <a:rPr lang="en" sz="1500"/>
              <a:t>Clicks: 14,355</a:t>
            </a:r>
            <a:endParaRPr sz="1500"/>
          </a:p>
          <a:p>
            <a:pPr indent="0" lvl="0" marL="0" rtl="0" algn="l">
              <a:spcBef>
                <a:spcPts val="1200"/>
              </a:spcBef>
              <a:spcAft>
                <a:spcPts val="0"/>
              </a:spcAft>
              <a:buNone/>
            </a:pPr>
            <a:r>
              <a:rPr lang="en" sz="1500"/>
              <a:t>CTR: 7.14%</a:t>
            </a:r>
            <a:endParaRPr sz="1500"/>
          </a:p>
          <a:p>
            <a:pPr indent="0" lvl="0" marL="0" rtl="0" algn="l">
              <a:spcBef>
                <a:spcPts val="1200"/>
              </a:spcBef>
              <a:spcAft>
                <a:spcPts val="0"/>
              </a:spcAft>
              <a:buNone/>
            </a:pPr>
            <a:r>
              <a:rPr lang="en" sz="1500"/>
              <a:t>Avg CPC: $3.53</a:t>
            </a:r>
            <a:endParaRPr sz="1500"/>
          </a:p>
          <a:p>
            <a:pPr indent="0" lvl="0" marL="0" rtl="0" algn="l">
              <a:spcBef>
                <a:spcPts val="1200"/>
              </a:spcBef>
              <a:spcAft>
                <a:spcPts val="0"/>
              </a:spcAft>
              <a:buNone/>
            </a:pPr>
            <a:r>
              <a:rPr lang="en" sz="1500"/>
              <a:t>Conversions: 1,000.64</a:t>
            </a:r>
            <a:endParaRPr sz="1500"/>
          </a:p>
          <a:p>
            <a:pPr indent="0" lvl="0" marL="0" rtl="0" algn="l">
              <a:spcBef>
                <a:spcPts val="1200"/>
              </a:spcBef>
              <a:spcAft>
                <a:spcPts val="0"/>
              </a:spcAft>
              <a:buNone/>
            </a:pPr>
            <a:r>
              <a:rPr lang="en" sz="1500"/>
              <a:t>Active Campaigns: 117</a:t>
            </a:r>
            <a:endParaRPr sz="1500"/>
          </a:p>
          <a:p>
            <a:pPr indent="0" lvl="0" marL="0" rtl="0" algn="l">
              <a:spcBef>
                <a:spcPts val="1200"/>
              </a:spcBef>
              <a:spcAft>
                <a:spcPts val="1200"/>
              </a:spcAft>
              <a:buNone/>
            </a:pPr>
            <a:r>
              <a:rPr lang="en" sz="1500"/>
              <a:t>Cost: $50,741.61</a:t>
            </a:r>
            <a:endParaRPr sz="1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5"/>
          <p:cNvSpPr txBox="1"/>
          <p:nvPr>
            <p:ph type="title"/>
          </p:nvPr>
        </p:nvSpPr>
        <p:spPr>
          <a:xfrm>
            <a:off x="1986750" y="31875"/>
            <a:ext cx="5195700" cy="596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YoY Account Metric Comparison</a:t>
            </a:r>
            <a:endParaRPr/>
          </a:p>
        </p:txBody>
      </p:sp>
      <p:sp>
        <p:nvSpPr>
          <p:cNvPr id="295" name="Google Shape;295;p15"/>
          <p:cNvSpPr txBox="1"/>
          <p:nvPr>
            <p:ph idx="1" type="body"/>
          </p:nvPr>
        </p:nvSpPr>
        <p:spPr>
          <a:xfrm>
            <a:off x="1163975" y="487875"/>
            <a:ext cx="3647100" cy="2951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sz="1500"/>
              <a:t>August 1 - 25, 2024</a:t>
            </a:r>
            <a:endParaRPr b="1" sz="1500"/>
          </a:p>
          <a:p>
            <a:pPr indent="0" lvl="0" marL="0" rtl="0" algn="l">
              <a:spcBef>
                <a:spcPts val="1200"/>
              </a:spcBef>
              <a:spcAft>
                <a:spcPts val="0"/>
              </a:spcAft>
              <a:buNone/>
            </a:pPr>
            <a:r>
              <a:rPr lang="en" sz="1500"/>
              <a:t>Impressions: 216,275</a:t>
            </a:r>
            <a:endParaRPr sz="1500"/>
          </a:p>
          <a:p>
            <a:pPr indent="0" lvl="0" marL="0" rtl="0" algn="l">
              <a:spcBef>
                <a:spcPts val="1200"/>
              </a:spcBef>
              <a:spcAft>
                <a:spcPts val="0"/>
              </a:spcAft>
              <a:buNone/>
            </a:pPr>
            <a:r>
              <a:rPr lang="en" sz="1500"/>
              <a:t>Clicks: 13,928</a:t>
            </a:r>
            <a:endParaRPr sz="1500"/>
          </a:p>
          <a:p>
            <a:pPr indent="0" lvl="0" marL="0" rtl="0" algn="l">
              <a:spcBef>
                <a:spcPts val="1200"/>
              </a:spcBef>
              <a:spcAft>
                <a:spcPts val="0"/>
              </a:spcAft>
              <a:buNone/>
            </a:pPr>
            <a:r>
              <a:rPr lang="en" sz="1500"/>
              <a:t>CTR: 6.44%</a:t>
            </a:r>
            <a:endParaRPr sz="1500"/>
          </a:p>
          <a:p>
            <a:pPr indent="0" lvl="0" marL="0" rtl="0" algn="l">
              <a:spcBef>
                <a:spcPts val="1200"/>
              </a:spcBef>
              <a:spcAft>
                <a:spcPts val="0"/>
              </a:spcAft>
              <a:buNone/>
            </a:pPr>
            <a:r>
              <a:rPr lang="en" sz="1500"/>
              <a:t>Avg CPC: $3.32</a:t>
            </a:r>
            <a:endParaRPr sz="1500"/>
          </a:p>
          <a:p>
            <a:pPr indent="0" lvl="0" marL="0" rtl="0" algn="l">
              <a:spcBef>
                <a:spcPts val="1200"/>
              </a:spcBef>
              <a:spcAft>
                <a:spcPts val="0"/>
              </a:spcAft>
              <a:buNone/>
            </a:pPr>
            <a:r>
              <a:rPr lang="en" sz="1500"/>
              <a:t>Conversions: 1,315.55</a:t>
            </a:r>
            <a:endParaRPr sz="1500"/>
          </a:p>
          <a:p>
            <a:pPr indent="0" lvl="0" marL="0" rtl="0" algn="l">
              <a:spcBef>
                <a:spcPts val="1200"/>
              </a:spcBef>
              <a:spcAft>
                <a:spcPts val="0"/>
              </a:spcAft>
              <a:buNone/>
            </a:pPr>
            <a:r>
              <a:rPr lang="en" sz="1500"/>
              <a:t>Active Campaigns: 84</a:t>
            </a:r>
            <a:endParaRPr sz="1500"/>
          </a:p>
          <a:p>
            <a:pPr indent="0" lvl="0" marL="0" rtl="0" algn="l">
              <a:spcBef>
                <a:spcPts val="1200"/>
              </a:spcBef>
              <a:spcAft>
                <a:spcPts val="1200"/>
              </a:spcAft>
              <a:buNone/>
            </a:pPr>
            <a:r>
              <a:rPr lang="en" sz="1500"/>
              <a:t>Cost: $46,187.71</a:t>
            </a:r>
            <a:endParaRPr sz="1500"/>
          </a:p>
        </p:txBody>
      </p:sp>
      <p:sp>
        <p:nvSpPr>
          <p:cNvPr id="296" name="Google Shape;296;p15"/>
          <p:cNvSpPr txBox="1"/>
          <p:nvPr/>
        </p:nvSpPr>
        <p:spPr>
          <a:xfrm>
            <a:off x="527550" y="3331675"/>
            <a:ext cx="8088900" cy="1529700"/>
          </a:xfrm>
          <a:prstGeom prst="rect">
            <a:avLst/>
          </a:prstGeom>
          <a:noFill/>
          <a:ln>
            <a:noFill/>
          </a:ln>
        </p:spPr>
        <p:txBody>
          <a:bodyPr anchorCtr="0" anchor="t" bIns="91425" lIns="91425" spcFirstLastPara="1" rIns="91425" wrap="square" tIns="91425">
            <a:noAutofit/>
          </a:bodyPr>
          <a:lstStyle/>
          <a:p>
            <a:pPr indent="0" lvl="0" marL="0" rtl="0" algn="l">
              <a:spcBef>
                <a:spcPts val="1200"/>
              </a:spcBef>
              <a:spcAft>
                <a:spcPts val="0"/>
              </a:spcAft>
              <a:buNone/>
            </a:pPr>
            <a:r>
              <a:rPr lang="en" sz="1500">
                <a:latin typeface="Nunito"/>
                <a:ea typeface="Nunito"/>
                <a:cs typeface="Nunito"/>
                <a:sym typeface="Nunito"/>
              </a:rPr>
              <a:t>August 2024 metrics are very similar to 2025. Impressions, clicks, and CTR remained steady YoY. Average CPC saw a small increase, but nothing significant for a yearly time period. Conversions saw a notable decrease, but we turned off duplicate phone call conversions late last year, which could contribute to the decrease.</a:t>
            </a:r>
            <a:endParaRPr sz="1500">
              <a:latin typeface="Nunito"/>
              <a:ea typeface="Nunito"/>
              <a:cs typeface="Nunito"/>
              <a:sym typeface="Nunito"/>
            </a:endParaRPr>
          </a:p>
          <a:p>
            <a:pPr indent="0" lvl="0" marL="0" rtl="0" algn="l">
              <a:spcBef>
                <a:spcPts val="1200"/>
              </a:spcBef>
              <a:spcAft>
                <a:spcPts val="1200"/>
              </a:spcAft>
              <a:buNone/>
            </a:pPr>
            <a:r>
              <a:rPr lang="en" sz="1500">
                <a:latin typeface="Nunito"/>
                <a:ea typeface="Nunito"/>
                <a:cs typeface="Nunito"/>
                <a:sym typeface="Nunito"/>
              </a:rPr>
              <a:t>Overall, YoY metrics remain steady and with continued updates the account is well-positioned to maintain and improve results moving forward.</a:t>
            </a:r>
            <a:endParaRPr sz="1500">
              <a:latin typeface="Nunito"/>
              <a:ea typeface="Nunito"/>
              <a:cs typeface="Nunito"/>
              <a:sym typeface="Nunito"/>
            </a:endParaRPr>
          </a:p>
        </p:txBody>
      </p:sp>
      <p:sp>
        <p:nvSpPr>
          <p:cNvPr id="297" name="Google Shape;297;p15"/>
          <p:cNvSpPr txBox="1"/>
          <p:nvPr>
            <p:ph idx="1" type="body"/>
          </p:nvPr>
        </p:nvSpPr>
        <p:spPr>
          <a:xfrm>
            <a:off x="4811075" y="487875"/>
            <a:ext cx="3647100" cy="29511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sz="1500"/>
              <a:t>August 1 - 25, 2025</a:t>
            </a:r>
            <a:endParaRPr b="1" sz="1500"/>
          </a:p>
          <a:p>
            <a:pPr indent="0" lvl="0" marL="0" rtl="0" algn="l">
              <a:spcBef>
                <a:spcPts val="1200"/>
              </a:spcBef>
              <a:spcAft>
                <a:spcPts val="0"/>
              </a:spcAft>
              <a:buNone/>
            </a:pPr>
            <a:r>
              <a:rPr lang="en" sz="1500"/>
              <a:t>Impressions: 201,013</a:t>
            </a:r>
            <a:endParaRPr sz="1500"/>
          </a:p>
          <a:p>
            <a:pPr indent="0" lvl="0" marL="0" rtl="0" algn="l">
              <a:spcBef>
                <a:spcPts val="1200"/>
              </a:spcBef>
              <a:spcAft>
                <a:spcPts val="0"/>
              </a:spcAft>
              <a:buNone/>
            </a:pPr>
            <a:r>
              <a:rPr lang="en" sz="1500"/>
              <a:t>Clicks: 14,355</a:t>
            </a:r>
            <a:endParaRPr sz="1500"/>
          </a:p>
          <a:p>
            <a:pPr indent="0" lvl="0" marL="0" rtl="0" algn="l">
              <a:spcBef>
                <a:spcPts val="1200"/>
              </a:spcBef>
              <a:spcAft>
                <a:spcPts val="0"/>
              </a:spcAft>
              <a:buNone/>
            </a:pPr>
            <a:r>
              <a:rPr lang="en" sz="1500"/>
              <a:t>CTR: 7.14%</a:t>
            </a:r>
            <a:endParaRPr sz="1500"/>
          </a:p>
          <a:p>
            <a:pPr indent="0" lvl="0" marL="0" rtl="0" algn="l">
              <a:spcBef>
                <a:spcPts val="1200"/>
              </a:spcBef>
              <a:spcAft>
                <a:spcPts val="0"/>
              </a:spcAft>
              <a:buNone/>
            </a:pPr>
            <a:r>
              <a:rPr lang="en" sz="1500"/>
              <a:t>Avg CPC: $3.53</a:t>
            </a:r>
            <a:endParaRPr sz="1500"/>
          </a:p>
          <a:p>
            <a:pPr indent="0" lvl="0" marL="0" rtl="0" algn="l">
              <a:spcBef>
                <a:spcPts val="1200"/>
              </a:spcBef>
              <a:spcAft>
                <a:spcPts val="0"/>
              </a:spcAft>
              <a:buNone/>
            </a:pPr>
            <a:r>
              <a:rPr lang="en" sz="1500"/>
              <a:t>Conversions: 1,000.64</a:t>
            </a:r>
            <a:endParaRPr sz="1500"/>
          </a:p>
          <a:p>
            <a:pPr indent="0" lvl="0" marL="0" rtl="0" algn="l">
              <a:spcBef>
                <a:spcPts val="1200"/>
              </a:spcBef>
              <a:spcAft>
                <a:spcPts val="0"/>
              </a:spcAft>
              <a:buNone/>
            </a:pPr>
            <a:r>
              <a:rPr lang="en" sz="1500"/>
              <a:t>Active Campaigns: 117</a:t>
            </a:r>
            <a:endParaRPr sz="1500"/>
          </a:p>
          <a:p>
            <a:pPr indent="0" lvl="0" marL="0" rtl="0" algn="l">
              <a:spcBef>
                <a:spcPts val="1200"/>
              </a:spcBef>
              <a:spcAft>
                <a:spcPts val="1200"/>
              </a:spcAft>
              <a:buNone/>
            </a:pPr>
            <a:r>
              <a:rPr lang="en" sz="1500"/>
              <a:t>Cost: $50,741.61</a:t>
            </a:r>
            <a:endParaRPr b="1" sz="15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16"/>
          <p:cNvSpPr txBox="1"/>
          <p:nvPr>
            <p:ph type="title"/>
          </p:nvPr>
        </p:nvSpPr>
        <p:spPr>
          <a:xfrm>
            <a:off x="1899600" y="197025"/>
            <a:ext cx="5344800" cy="68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Top Performing Ad Groups</a:t>
            </a:r>
            <a:endParaRPr/>
          </a:p>
        </p:txBody>
      </p:sp>
      <p:sp>
        <p:nvSpPr>
          <p:cNvPr id="303" name="Google Shape;303;p16"/>
          <p:cNvSpPr txBox="1"/>
          <p:nvPr>
            <p:ph idx="1" type="body"/>
          </p:nvPr>
        </p:nvSpPr>
        <p:spPr>
          <a:xfrm>
            <a:off x="1264875" y="725925"/>
            <a:ext cx="7030500" cy="3481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1500"/>
              <a:t>Ongoing Ad Strength project:</a:t>
            </a:r>
            <a:endParaRPr sz="1500"/>
          </a:p>
          <a:p>
            <a:pPr indent="-323850" lvl="0" marL="457200" rtl="0" algn="l">
              <a:spcBef>
                <a:spcPts val="1200"/>
              </a:spcBef>
              <a:spcAft>
                <a:spcPts val="0"/>
              </a:spcAft>
              <a:buSzPts val="1500"/>
              <a:buChar char="●"/>
            </a:pPr>
            <a:r>
              <a:rPr b="1" lang="en" sz="1500"/>
              <a:t>Building and Construction</a:t>
            </a:r>
            <a:endParaRPr sz="1500"/>
          </a:p>
          <a:p>
            <a:pPr indent="-323850" lvl="0" marL="457200" rtl="0" algn="l">
              <a:spcBef>
                <a:spcPts val="0"/>
              </a:spcBef>
              <a:spcAft>
                <a:spcPts val="0"/>
              </a:spcAft>
              <a:buSzPts val="1500"/>
              <a:buChar char="●"/>
            </a:pPr>
            <a:r>
              <a:rPr b="1" lang="en" sz="1500"/>
              <a:t>Fabrication</a:t>
            </a:r>
            <a:endParaRPr sz="1500">
              <a:solidFill>
                <a:srgbClr val="FF0000"/>
              </a:solidFill>
            </a:endParaRPr>
          </a:p>
          <a:p>
            <a:pPr indent="-323850" lvl="0" marL="457200" rtl="0" algn="l">
              <a:spcBef>
                <a:spcPts val="0"/>
              </a:spcBef>
              <a:spcAft>
                <a:spcPts val="0"/>
              </a:spcAft>
              <a:buSzPts val="1500"/>
              <a:buChar char="●"/>
            </a:pPr>
            <a:r>
              <a:rPr b="1" lang="en" sz="1500"/>
              <a:t>Acrylic</a:t>
            </a:r>
            <a:endParaRPr sz="1500"/>
          </a:p>
          <a:p>
            <a:pPr indent="-323850" lvl="0" marL="457200" rtl="0" algn="l">
              <a:spcBef>
                <a:spcPts val="0"/>
              </a:spcBef>
              <a:spcAft>
                <a:spcPts val="0"/>
              </a:spcAft>
              <a:buSzPts val="1500"/>
              <a:buChar char="●"/>
            </a:pPr>
            <a:r>
              <a:rPr b="1" lang="en" sz="1500"/>
              <a:t>Plastics</a:t>
            </a:r>
            <a:endParaRPr b="1" sz="1500"/>
          </a:p>
          <a:p>
            <a:pPr indent="-323850" lvl="0" marL="457200" rtl="0" algn="l">
              <a:spcBef>
                <a:spcPts val="0"/>
              </a:spcBef>
              <a:spcAft>
                <a:spcPts val="0"/>
              </a:spcAft>
              <a:buSzPts val="1500"/>
              <a:buChar char="●"/>
            </a:pPr>
            <a:r>
              <a:rPr b="1" lang="en" sz="1500"/>
              <a:t>HDPE</a:t>
            </a:r>
            <a:endParaRPr b="1" sz="1500"/>
          </a:p>
          <a:p>
            <a:pPr indent="-323850" lvl="0" marL="457200" rtl="0" algn="l">
              <a:spcBef>
                <a:spcPts val="0"/>
              </a:spcBef>
              <a:spcAft>
                <a:spcPts val="0"/>
              </a:spcAft>
              <a:buSzPts val="1500"/>
              <a:buChar char="●"/>
            </a:pPr>
            <a:r>
              <a:rPr b="1" lang="en" sz="1500"/>
              <a:t>Polycarbonate</a:t>
            </a:r>
            <a:endParaRPr b="1" sz="1500"/>
          </a:p>
          <a:p>
            <a:pPr indent="-323850" lvl="0" marL="457200" rtl="0" algn="l">
              <a:spcBef>
                <a:spcPts val="0"/>
              </a:spcBef>
              <a:spcAft>
                <a:spcPts val="0"/>
              </a:spcAft>
              <a:buSzPts val="1500"/>
              <a:buChar char="●"/>
            </a:pPr>
            <a:r>
              <a:rPr b="1" lang="en" sz="1500"/>
              <a:t>UHMW</a:t>
            </a:r>
            <a:endParaRPr b="1" sz="1500"/>
          </a:p>
          <a:p>
            <a:pPr indent="-323850" lvl="0" marL="457200" rtl="0" algn="l">
              <a:spcBef>
                <a:spcPts val="0"/>
              </a:spcBef>
              <a:spcAft>
                <a:spcPts val="0"/>
              </a:spcAft>
              <a:buSzPts val="1500"/>
              <a:buChar char="●"/>
            </a:pPr>
            <a:r>
              <a:rPr b="1" lang="en" sz="1500"/>
              <a:t>Nylon</a:t>
            </a:r>
            <a:endParaRPr b="1" sz="1500"/>
          </a:p>
          <a:p>
            <a:pPr indent="-323850" lvl="0" marL="457200" rtl="0" algn="l">
              <a:spcBef>
                <a:spcPts val="0"/>
              </a:spcBef>
              <a:spcAft>
                <a:spcPts val="0"/>
              </a:spcAft>
              <a:buSzPts val="1500"/>
              <a:buChar char="●"/>
            </a:pPr>
            <a:r>
              <a:rPr b="1" lang="en" sz="1500"/>
              <a:t>Acetal</a:t>
            </a:r>
            <a:endParaRPr b="1" sz="1500"/>
          </a:p>
          <a:p>
            <a:pPr indent="-323850" lvl="0" marL="457200" rtl="0" algn="l">
              <a:spcBef>
                <a:spcPts val="0"/>
              </a:spcBef>
              <a:spcAft>
                <a:spcPts val="0"/>
              </a:spcAft>
              <a:buSzPts val="1500"/>
              <a:buChar char="●"/>
            </a:pPr>
            <a:r>
              <a:rPr b="1" lang="en" sz="1500" u="sng"/>
              <a:t>Duct Bank Spacers*</a:t>
            </a:r>
            <a:endParaRPr b="1" sz="1500" u="sng"/>
          </a:p>
          <a:p>
            <a:pPr indent="0" lvl="0" marL="0" rtl="0" algn="l">
              <a:spcBef>
                <a:spcPts val="1200"/>
              </a:spcBef>
              <a:spcAft>
                <a:spcPts val="0"/>
              </a:spcAft>
              <a:buNone/>
            </a:pPr>
            <a:r>
              <a:rPr lang="en" sz="1500"/>
              <a:t>Next ad group: </a:t>
            </a:r>
            <a:r>
              <a:rPr b="1" lang="en" sz="1500"/>
              <a:t>Aisle Containment</a:t>
            </a:r>
            <a:endParaRPr b="1" sz="1500"/>
          </a:p>
          <a:p>
            <a:pPr indent="0" lvl="0" marL="0" rtl="0" algn="l">
              <a:spcBef>
                <a:spcPts val="1200"/>
              </a:spcBef>
              <a:spcAft>
                <a:spcPts val="1200"/>
              </a:spcAft>
              <a:buNone/>
            </a:pPr>
            <a:r>
              <a:t/>
            </a:r>
            <a:endParaRPr sz="1500"/>
          </a:p>
        </p:txBody>
      </p:sp>
      <p:sp>
        <p:nvSpPr>
          <p:cNvPr id="304" name="Google Shape;304;p16"/>
          <p:cNvSpPr txBox="1"/>
          <p:nvPr/>
        </p:nvSpPr>
        <p:spPr>
          <a:xfrm>
            <a:off x="7717800" y="133275"/>
            <a:ext cx="1249200" cy="2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Nunito"/>
                <a:ea typeface="Nunito"/>
                <a:cs typeface="Nunito"/>
                <a:sym typeface="Nunito"/>
              </a:rPr>
              <a:t>August</a:t>
            </a:r>
            <a:r>
              <a:rPr lang="en" sz="1300">
                <a:solidFill>
                  <a:schemeClr val="dk2"/>
                </a:solidFill>
                <a:latin typeface="Nunito"/>
                <a:ea typeface="Nunito"/>
                <a:cs typeface="Nunito"/>
                <a:sym typeface="Nunito"/>
              </a:rPr>
              <a:t> 2025</a:t>
            </a:r>
            <a:endParaRPr sz="1300">
              <a:solidFill>
                <a:schemeClr val="dk2"/>
              </a:solidFill>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7"/>
          <p:cNvSpPr txBox="1"/>
          <p:nvPr>
            <p:ph type="title"/>
          </p:nvPr>
        </p:nvSpPr>
        <p:spPr>
          <a:xfrm>
            <a:off x="2758350" y="171550"/>
            <a:ext cx="3627300" cy="62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Campaign Updates</a:t>
            </a:r>
            <a:endParaRPr/>
          </a:p>
        </p:txBody>
      </p:sp>
      <p:sp>
        <p:nvSpPr>
          <p:cNvPr id="310" name="Google Shape;310;p17"/>
          <p:cNvSpPr txBox="1"/>
          <p:nvPr>
            <p:ph idx="1" type="body"/>
          </p:nvPr>
        </p:nvSpPr>
        <p:spPr>
          <a:xfrm>
            <a:off x="1149425" y="704925"/>
            <a:ext cx="7104900" cy="4034400"/>
          </a:xfrm>
          <a:prstGeom prst="rect">
            <a:avLst/>
          </a:prstGeom>
        </p:spPr>
        <p:txBody>
          <a:bodyPr anchorCtr="0" anchor="t" bIns="91425" lIns="91425" spcFirstLastPara="1" rIns="91425" wrap="square" tIns="91425">
            <a:normAutofit lnSpcReduction="20000"/>
          </a:bodyPr>
          <a:lstStyle/>
          <a:p>
            <a:pPr indent="-330200" lvl="0" marL="457200" rtl="0" algn="l">
              <a:spcBef>
                <a:spcPts val="0"/>
              </a:spcBef>
              <a:spcAft>
                <a:spcPts val="0"/>
              </a:spcAft>
              <a:buSzPts val="1600"/>
              <a:buChar char="●"/>
            </a:pPr>
            <a:r>
              <a:rPr lang="en" sz="1600"/>
              <a:t>Indianapolis</a:t>
            </a:r>
            <a:endParaRPr sz="1600"/>
          </a:p>
          <a:p>
            <a:pPr indent="-330200" lvl="1" marL="914400" rtl="0" algn="l">
              <a:spcBef>
                <a:spcPts val="0"/>
              </a:spcBef>
              <a:spcAft>
                <a:spcPts val="0"/>
              </a:spcAft>
              <a:buSzPts val="1600"/>
              <a:buChar char="○"/>
            </a:pPr>
            <a:r>
              <a:rPr lang="en" sz="1600"/>
              <a:t>Primary: $25/day</a:t>
            </a:r>
            <a:endParaRPr sz="1600"/>
          </a:p>
          <a:p>
            <a:pPr indent="-330200" lvl="2" marL="1371600" rtl="0" algn="l">
              <a:spcBef>
                <a:spcPts val="0"/>
              </a:spcBef>
              <a:spcAft>
                <a:spcPts val="0"/>
              </a:spcAft>
              <a:buSzPts val="1600"/>
              <a:buChar char="■"/>
            </a:pPr>
            <a:r>
              <a:rPr lang="en" sz="1600"/>
              <a:t>Plastics, Fabrication, Acrylic, B&amp;C</a:t>
            </a:r>
            <a:endParaRPr sz="1600"/>
          </a:p>
          <a:p>
            <a:pPr indent="-330200" lvl="1" marL="914400" rtl="0" algn="l">
              <a:spcBef>
                <a:spcPts val="0"/>
              </a:spcBef>
              <a:spcAft>
                <a:spcPts val="0"/>
              </a:spcAft>
              <a:buSzPts val="1600"/>
              <a:buChar char="○"/>
            </a:pPr>
            <a:r>
              <a:rPr lang="en" sz="1600"/>
              <a:t>Secondary: $24/day</a:t>
            </a:r>
            <a:endParaRPr sz="1600"/>
          </a:p>
          <a:p>
            <a:pPr indent="-330200" lvl="2" marL="1371600" rtl="0" algn="l">
              <a:spcBef>
                <a:spcPts val="0"/>
              </a:spcBef>
              <a:spcAft>
                <a:spcPts val="0"/>
              </a:spcAft>
              <a:buSzPts val="1600"/>
              <a:buChar char="■"/>
            </a:pPr>
            <a:r>
              <a:rPr lang="en" sz="1600"/>
              <a:t>UHMW, Acetal, Thermoforming</a:t>
            </a:r>
            <a:endParaRPr sz="1600"/>
          </a:p>
          <a:p>
            <a:pPr indent="-330200" lvl="1" marL="914400" rtl="0" algn="l">
              <a:spcBef>
                <a:spcPts val="0"/>
              </a:spcBef>
              <a:spcAft>
                <a:spcPts val="0"/>
              </a:spcAft>
              <a:buSzPts val="1600"/>
              <a:buChar char="○"/>
            </a:pPr>
            <a:r>
              <a:rPr lang="en" sz="1600"/>
              <a:t>Tertiary: $20/day (Newly created)</a:t>
            </a:r>
            <a:endParaRPr sz="1600"/>
          </a:p>
          <a:p>
            <a:pPr indent="-330200" lvl="2" marL="1371600" rtl="0" algn="l">
              <a:spcBef>
                <a:spcPts val="0"/>
              </a:spcBef>
              <a:spcAft>
                <a:spcPts val="0"/>
              </a:spcAft>
              <a:buSzPts val="1600"/>
              <a:buChar char="■"/>
            </a:pPr>
            <a:r>
              <a:rPr lang="en" sz="1600"/>
              <a:t>HDPE (moved from Primary)</a:t>
            </a:r>
            <a:endParaRPr sz="1600"/>
          </a:p>
          <a:p>
            <a:pPr indent="-330200" lvl="0" marL="457200" rtl="0" algn="l">
              <a:spcBef>
                <a:spcPts val="0"/>
              </a:spcBef>
              <a:spcAft>
                <a:spcPts val="0"/>
              </a:spcAft>
              <a:buSzPts val="1600"/>
              <a:buChar char="●"/>
            </a:pPr>
            <a:r>
              <a:rPr lang="en" sz="1600"/>
              <a:t>Providence</a:t>
            </a:r>
            <a:endParaRPr sz="1600"/>
          </a:p>
          <a:p>
            <a:pPr indent="-330200" lvl="1" marL="914400" rtl="0" algn="l">
              <a:spcBef>
                <a:spcPts val="0"/>
              </a:spcBef>
              <a:spcAft>
                <a:spcPts val="0"/>
              </a:spcAft>
              <a:buSzPts val="1600"/>
              <a:buChar char="○"/>
            </a:pPr>
            <a:r>
              <a:rPr lang="en" sz="1600"/>
              <a:t>Paused Plastics + Engineering plastics, Foamboard</a:t>
            </a:r>
            <a:endParaRPr sz="1600"/>
          </a:p>
          <a:p>
            <a:pPr indent="-330200" lvl="1" marL="914400" rtl="0" algn="l">
              <a:spcBef>
                <a:spcPts val="0"/>
              </a:spcBef>
              <a:spcAft>
                <a:spcPts val="0"/>
              </a:spcAft>
              <a:buSzPts val="1600"/>
              <a:buChar char="○"/>
            </a:pPr>
            <a:r>
              <a:rPr lang="en" sz="1600"/>
              <a:t>Primary: $19/day</a:t>
            </a:r>
            <a:endParaRPr sz="1600"/>
          </a:p>
          <a:p>
            <a:pPr indent="-330200" lvl="2" marL="1371600" rtl="0" algn="l">
              <a:spcBef>
                <a:spcPts val="0"/>
              </a:spcBef>
              <a:spcAft>
                <a:spcPts val="0"/>
              </a:spcAft>
              <a:buSzPts val="1600"/>
              <a:buChar char="■"/>
            </a:pPr>
            <a:r>
              <a:rPr lang="en" sz="1600"/>
              <a:t>Nylon, Acetal, PTFE</a:t>
            </a:r>
            <a:endParaRPr sz="1600"/>
          </a:p>
          <a:p>
            <a:pPr indent="-330200" lvl="1" marL="914400" rtl="0" algn="l">
              <a:spcBef>
                <a:spcPts val="0"/>
              </a:spcBef>
              <a:spcAft>
                <a:spcPts val="0"/>
              </a:spcAft>
              <a:buSzPts val="1600"/>
              <a:buChar char="○"/>
            </a:pPr>
            <a:r>
              <a:rPr lang="en" sz="1600"/>
              <a:t>Secondary: $10/day (Newly created)</a:t>
            </a:r>
            <a:endParaRPr sz="1600"/>
          </a:p>
          <a:p>
            <a:pPr indent="-330200" lvl="2" marL="1371600" rtl="0" algn="l">
              <a:spcBef>
                <a:spcPts val="0"/>
              </a:spcBef>
              <a:spcAft>
                <a:spcPts val="0"/>
              </a:spcAft>
              <a:buSzPts val="1600"/>
              <a:buChar char="■"/>
            </a:pPr>
            <a:r>
              <a:rPr lang="en" sz="1600"/>
              <a:t>B&amp;C</a:t>
            </a:r>
            <a:endParaRPr sz="1600"/>
          </a:p>
          <a:p>
            <a:pPr indent="-330200" lvl="0" marL="457200" rtl="0" algn="l">
              <a:spcBef>
                <a:spcPts val="0"/>
              </a:spcBef>
              <a:spcAft>
                <a:spcPts val="0"/>
              </a:spcAft>
              <a:buSzPts val="1600"/>
              <a:buChar char="●"/>
            </a:pPr>
            <a:r>
              <a:rPr lang="en" sz="1600"/>
              <a:t>Syracuse</a:t>
            </a:r>
            <a:endParaRPr sz="1600"/>
          </a:p>
          <a:p>
            <a:pPr indent="-330200" lvl="1" marL="914400" rtl="0" algn="l">
              <a:spcBef>
                <a:spcPts val="0"/>
              </a:spcBef>
              <a:spcAft>
                <a:spcPts val="0"/>
              </a:spcAft>
              <a:buSzPts val="1600"/>
              <a:buChar char="○"/>
            </a:pPr>
            <a:r>
              <a:rPr lang="en" sz="1600"/>
              <a:t>Paused Acetal, UHMW</a:t>
            </a:r>
            <a:endParaRPr sz="1600"/>
          </a:p>
          <a:p>
            <a:pPr indent="-330200" lvl="1" marL="914400" rtl="0" algn="l">
              <a:spcBef>
                <a:spcPts val="0"/>
              </a:spcBef>
              <a:spcAft>
                <a:spcPts val="0"/>
              </a:spcAft>
              <a:buSzPts val="1600"/>
              <a:buChar char="○"/>
            </a:pPr>
            <a:r>
              <a:rPr lang="en" sz="1600"/>
              <a:t>Added Plastics + Engineering Plastics</a:t>
            </a:r>
            <a:endParaRPr sz="1600"/>
          </a:p>
        </p:txBody>
      </p:sp>
      <p:sp>
        <p:nvSpPr>
          <p:cNvPr id="311" name="Google Shape;311;p17"/>
          <p:cNvSpPr txBox="1"/>
          <p:nvPr/>
        </p:nvSpPr>
        <p:spPr>
          <a:xfrm>
            <a:off x="7717800" y="133275"/>
            <a:ext cx="1249200" cy="2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Nunito"/>
                <a:ea typeface="Nunito"/>
                <a:cs typeface="Nunito"/>
                <a:sym typeface="Nunito"/>
              </a:rPr>
              <a:t>August 2025</a:t>
            </a:r>
            <a:endParaRPr sz="1300">
              <a:solidFill>
                <a:schemeClr val="dk2"/>
              </a:solidFill>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8"/>
          <p:cNvSpPr txBox="1"/>
          <p:nvPr>
            <p:ph type="title"/>
          </p:nvPr>
        </p:nvSpPr>
        <p:spPr>
          <a:xfrm>
            <a:off x="1586100" y="85900"/>
            <a:ext cx="5971800" cy="622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Raleigh - HDPE Ad Group Comparison</a:t>
            </a:r>
            <a:endParaRPr/>
          </a:p>
        </p:txBody>
      </p:sp>
      <p:sp>
        <p:nvSpPr>
          <p:cNvPr id="317" name="Google Shape;317;p18"/>
          <p:cNvSpPr txBox="1"/>
          <p:nvPr/>
        </p:nvSpPr>
        <p:spPr>
          <a:xfrm>
            <a:off x="7717800" y="133275"/>
            <a:ext cx="1249200" cy="2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Nunito"/>
                <a:ea typeface="Nunito"/>
                <a:cs typeface="Nunito"/>
                <a:sym typeface="Nunito"/>
              </a:rPr>
              <a:t>August 2025</a:t>
            </a:r>
            <a:endParaRPr sz="1300">
              <a:solidFill>
                <a:schemeClr val="dk2"/>
              </a:solidFill>
              <a:latin typeface="Nunito"/>
              <a:ea typeface="Nunito"/>
              <a:cs typeface="Nunito"/>
              <a:sym typeface="Nunito"/>
            </a:endParaRPr>
          </a:p>
        </p:txBody>
      </p:sp>
      <p:pic>
        <p:nvPicPr>
          <p:cNvPr id="318" name="Google Shape;318;p18"/>
          <p:cNvPicPr preferRelativeResize="0"/>
          <p:nvPr/>
        </p:nvPicPr>
        <p:blipFill rotWithShape="1">
          <a:blip r:embed="rId3">
            <a:alphaModFix/>
          </a:blip>
          <a:srcRect b="60265" l="0" r="0" t="0"/>
          <a:stretch/>
        </p:blipFill>
        <p:spPr>
          <a:xfrm>
            <a:off x="643688" y="733650"/>
            <a:ext cx="7836551" cy="1651811"/>
          </a:xfrm>
          <a:prstGeom prst="rect">
            <a:avLst/>
          </a:prstGeom>
          <a:noFill/>
          <a:ln>
            <a:noFill/>
          </a:ln>
        </p:spPr>
      </p:pic>
      <p:sp>
        <p:nvSpPr>
          <p:cNvPr id="319" name="Google Shape;319;p18"/>
          <p:cNvSpPr/>
          <p:nvPr/>
        </p:nvSpPr>
        <p:spPr>
          <a:xfrm>
            <a:off x="663691" y="1033179"/>
            <a:ext cx="7836600" cy="186000"/>
          </a:xfrm>
          <a:prstGeom prst="rect">
            <a:avLst/>
          </a:prstGeom>
          <a:noFill/>
          <a:ln cap="flat" cmpd="sng" w="8750">
            <a:solidFill>
              <a:srgbClr val="FF0000"/>
            </a:solidFill>
            <a:prstDash val="solid"/>
            <a:round/>
            <a:headEnd len="sm" w="sm" type="none"/>
            <a:tailEnd len="sm" w="sm" type="none"/>
          </a:ln>
        </p:spPr>
        <p:txBody>
          <a:bodyPr anchorCtr="0" anchor="ctr" bIns="84075" lIns="84075" spcFirstLastPara="1" rIns="84075" wrap="square" tIns="84075">
            <a:noAutofit/>
          </a:bodyPr>
          <a:lstStyle/>
          <a:p>
            <a:pPr indent="0" lvl="0" marL="0" rtl="0" algn="ctr">
              <a:spcBef>
                <a:spcPts val="0"/>
              </a:spcBef>
              <a:spcAft>
                <a:spcPts val="0"/>
              </a:spcAft>
              <a:buNone/>
            </a:pPr>
            <a:r>
              <a:t/>
            </a:r>
            <a:endParaRPr sz="1287">
              <a:latin typeface="Nunito"/>
              <a:ea typeface="Nunito"/>
              <a:cs typeface="Nunito"/>
              <a:sym typeface="Nunito"/>
            </a:endParaRPr>
          </a:p>
        </p:txBody>
      </p:sp>
      <p:sp>
        <p:nvSpPr>
          <p:cNvPr id="320" name="Google Shape;320;p18"/>
          <p:cNvSpPr txBox="1"/>
          <p:nvPr/>
        </p:nvSpPr>
        <p:spPr>
          <a:xfrm>
            <a:off x="554275" y="2718225"/>
            <a:ext cx="5586000" cy="2205300"/>
          </a:xfrm>
          <a:prstGeom prst="rect">
            <a:avLst/>
          </a:prstGeom>
          <a:noFill/>
          <a:ln>
            <a:noFill/>
          </a:ln>
        </p:spPr>
        <p:txBody>
          <a:bodyPr anchorCtr="0" anchor="t" bIns="91425" lIns="91425" spcFirstLastPara="1" rIns="91425" wrap="square" tIns="91425">
            <a:noAutofit/>
          </a:bodyPr>
          <a:lstStyle/>
          <a:p>
            <a:pPr indent="0" lvl="0" marL="0" rtl="0" algn="l">
              <a:spcBef>
                <a:spcPts val="1200"/>
              </a:spcBef>
              <a:spcAft>
                <a:spcPts val="1200"/>
              </a:spcAft>
              <a:buNone/>
            </a:pPr>
            <a:r>
              <a:rPr lang="en" sz="1200">
                <a:latin typeface="Nunito"/>
                <a:ea typeface="Nunito"/>
                <a:cs typeface="Nunito"/>
                <a:sym typeface="Nunito"/>
              </a:rPr>
              <a:t>When comparing the HDPE ad group in Raleigh to identical ad groups in other markets, performance metrics show notable differences. Most significantly, Raleigh’s average CPC was substantially higher than the overall account average, which influenced other results. Despite driving the highest number of clicks among all HDPE ad groups, the elevated CPC impacted efficiency. Raleigh also generated more conversions in total; however, its cost per conversion was considerably higher than the account total. This suggests heightened competition for HDPE in Raleigh compared to other regions. As a result, HDPE may not be the most cost-effective material to prioritize for leads or sales. While the increased budget did help generate additional traffic and conversions, other materials may present stronger ROI opportunities.</a:t>
            </a:r>
            <a:endParaRPr sz="1500">
              <a:solidFill>
                <a:schemeClr val="dk2"/>
              </a:solidFill>
              <a:latin typeface="Nunito"/>
              <a:ea typeface="Nunito"/>
              <a:cs typeface="Nunito"/>
              <a:sym typeface="Nunito"/>
            </a:endParaRPr>
          </a:p>
        </p:txBody>
      </p:sp>
      <p:pic>
        <p:nvPicPr>
          <p:cNvPr id="321" name="Google Shape;321;p18" title="Screenshot 2025-08-25 at 1.31.26 PM.png"/>
          <p:cNvPicPr preferRelativeResize="0"/>
          <p:nvPr/>
        </p:nvPicPr>
        <p:blipFill>
          <a:blip r:embed="rId4">
            <a:alphaModFix/>
          </a:blip>
          <a:stretch>
            <a:fillRect/>
          </a:stretch>
        </p:blipFill>
        <p:spPr>
          <a:xfrm>
            <a:off x="730925" y="2410700"/>
            <a:ext cx="7769374" cy="130725"/>
          </a:xfrm>
          <a:prstGeom prst="rect">
            <a:avLst/>
          </a:prstGeom>
          <a:noFill/>
          <a:ln>
            <a:noFill/>
          </a:ln>
        </p:spPr>
      </p:pic>
      <p:pic>
        <p:nvPicPr>
          <p:cNvPr id="322" name="Google Shape;322;p18" title="Screenshot 2025-08-26 at 1.57.51 PM.png"/>
          <p:cNvPicPr preferRelativeResize="0"/>
          <p:nvPr/>
        </p:nvPicPr>
        <p:blipFill>
          <a:blip r:embed="rId5">
            <a:alphaModFix/>
          </a:blip>
          <a:stretch>
            <a:fillRect/>
          </a:stretch>
        </p:blipFill>
        <p:spPr>
          <a:xfrm>
            <a:off x="6376000" y="2970800"/>
            <a:ext cx="2346101" cy="2002550"/>
          </a:xfrm>
          <a:prstGeom prst="rect">
            <a:avLst/>
          </a:prstGeom>
          <a:noFill/>
          <a:ln>
            <a:noFill/>
          </a:ln>
        </p:spPr>
      </p:pic>
      <p:sp>
        <p:nvSpPr>
          <p:cNvPr id="323" name="Google Shape;323;p18"/>
          <p:cNvSpPr txBox="1"/>
          <p:nvPr>
            <p:ph type="title"/>
          </p:nvPr>
        </p:nvSpPr>
        <p:spPr>
          <a:xfrm>
            <a:off x="6140275" y="2566675"/>
            <a:ext cx="3012900" cy="470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1600"/>
              <a:t>Raleigh Ads Location Targeting</a:t>
            </a:r>
            <a:endParaRPr sz="1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19"/>
          <p:cNvSpPr txBox="1"/>
          <p:nvPr>
            <p:ph type="title"/>
          </p:nvPr>
        </p:nvSpPr>
        <p:spPr>
          <a:xfrm>
            <a:off x="1618688" y="60625"/>
            <a:ext cx="5906400" cy="62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Raleigh - Campaign Performance</a:t>
            </a:r>
            <a:endParaRPr/>
          </a:p>
        </p:txBody>
      </p:sp>
      <p:sp>
        <p:nvSpPr>
          <p:cNvPr id="329" name="Google Shape;329;p19"/>
          <p:cNvSpPr txBox="1"/>
          <p:nvPr/>
        </p:nvSpPr>
        <p:spPr>
          <a:xfrm>
            <a:off x="7717800" y="133275"/>
            <a:ext cx="1249200" cy="2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Nunito"/>
                <a:ea typeface="Nunito"/>
                <a:cs typeface="Nunito"/>
                <a:sym typeface="Nunito"/>
              </a:rPr>
              <a:t>August 2025</a:t>
            </a:r>
            <a:endParaRPr sz="1300">
              <a:solidFill>
                <a:schemeClr val="dk2"/>
              </a:solidFill>
              <a:latin typeface="Nunito"/>
              <a:ea typeface="Nunito"/>
              <a:cs typeface="Nunito"/>
              <a:sym typeface="Nunito"/>
            </a:endParaRPr>
          </a:p>
        </p:txBody>
      </p:sp>
      <p:pic>
        <p:nvPicPr>
          <p:cNvPr id="330" name="Google Shape;330;p19" title="Screenshot 2025-08-25 at 1.25.31 PM.png"/>
          <p:cNvPicPr preferRelativeResize="0"/>
          <p:nvPr/>
        </p:nvPicPr>
        <p:blipFill>
          <a:blip r:embed="rId3">
            <a:alphaModFix/>
          </a:blip>
          <a:stretch>
            <a:fillRect/>
          </a:stretch>
        </p:blipFill>
        <p:spPr>
          <a:xfrm>
            <a:off x="439675" y="723549"/>
            <a:ext cx="8264418" cy="1780814"/>
          </a:xfrm>
          <a:prstGeom prst="rect">
            <a:avLst/>
          </a:prstGeom>
          <a:noFill/>
          <a:ln>
            <a:noFill/>
          </a:ln>
        </p:spPr>
      </p:pic>
      <p:sp>
        <p:nvSpPr>
          <p:cNvPr id="331" name="Google Shape;331;p19"/>
          <p:cNvSpPr/>
          <p:nvPr/>
        </p:nvSpPr>
        <p:spPr>
          <a:xfrm>
            <a:off x="5466124" y="2277829"/>
            <a:ext cx="3238200" cy="196200"/>
          </a:xfrm>
          <a:prstGeom prst="rect">
            <a:avLst/>
          </a:prstGeom>
          <a:noFill/>
          <a:ln cap="flat" cmpd="sng" w="9225">
            <a:solidFill>
              <a:srgbClr val="FF0000"/>
            </a:solidFill>
            <a:prstDash val="solid"/>
            <a:round/>
            <a:headEnd len="sm" w="sm" type="none"/>
            <a:tailEnd len="sm" w="sm" type="none"/>
          </a:ln>
        </p:spPr>
        <p:txBody>
          <a:bodyPr anchorCtr="0" anchor="ctr" bIns="88675" lIns="88675" spcFirstLastPara="1" rIns="88675" wrap="square" tIns="88675">
            <a:noAutofit/>
          </a:bodyPr>
          <a:lstStyle/>
          <a:p>
            <a:pPr indent="0" lvl="0" marL="0" rtl="0" algn="ctr">
              <a:spcBef>
                <a:spcPts val="0"/>
              </a:spcBef>
              <a:spcAft>
                <a:spcPts val="0"/>
              </a:spcAft>
              <a:buNone/>
            </a:pPr>
            <a:r>
              <a:t/>
            </a:r>
            <a:endParaRPr sz="1357">
              <a:latin typeface="Nunito"/>
              <a:ea typeface="Nunito"/>
              <a:cs typeface="Nunito"/>
              <a:sym typeface="Nunito"/>
            </a:endParaRPr>
          </a:p>
        </p:txBody>
      </p:sp>
      <p:sp>
        <p:nvSpPr>
          <p:cNvPr id="332" name="Google Shape;332;p19"/>
          <p:cNvSpPr txBox="1"/>
          <p:nvPr/>
        </p:nvSpPr>
        <p:spPr>
          <a:xfrm>
            <a:off x="564188" y="2661000"/>
            <a:ext cx="8015400" cy="226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latin typeface="Nunito"/>
                <a:ea typeface="Nunito"/>
                <a:cs typeface="Nunito"/>
                <a:sym typeface="Nunito"/>
              </a:rPr>
              <a:t>When evaluating the Raleigh campaigns as a whole, performance shows consistent improvement across key metrics. Conversions increased notably across all three campaigns, with impressions rising by over 50%. Click volume also grew significantly in line with the increased spend. While CTR declined across the campaigns, this was anticipated due to the substantial rise in impressions; despite this, the combined CTR across these campaigns remains strong at 7.70%, well above the industry benchmark of around 3–4%.</a:t>
            </a:r>
            <a:endParaRPr sz="1300">
              <a:latin typeface="Nunito"/>
              <a:ea typeface="Nunito"/>
              <a:cs typeface="Nunito"/>
              <a:sym typeface="Nunito"/>
            </a:endParaRPr>
          </a:p>
          <a:p>
            <a:pPr indent="0" lvl="0" marL="0" rtl="0" algn="l">
              <a:lnSpc>
                <a:spcPct val="115000"/>
              </a:lnSpc>
              <a:spcBef>
                <a:spcPts val="1200"/>
              </a:spcBef>
              <a:spcAft>
                <a:spcPts val="1200"/>
              </a:spcAft>
              <a:buNone/>
            </a:pPr>
            <a:r>
              <a:rPr lang="en" sz="1300">
                <a:latin typeface="Nunito"/>
                <a:ea typeface="Nunito"/>
                <a:cs typeface="Nunito"/>
                <a:sym typeface="Nunito"/>
              </a:rPr>
              <a:t>Overall, the additional investment yielded positive results for the Raleigh-specific campaigns. However, a review of HDPE ad groups across the account suggests that allocating resources to other material ad groups could potentially drive stronger performance and a better return on spend.</a:t>
            </a:r>
            <a:endParaRPr sz="1300">
              <a:latin typeface="Nunito"/>
              <a:ea typeface="Nunito"/>
              <a:cs typeface="Nunito"/>
              <a:sym typeface="Nunito"/>
            </a:endParaRPr>
          </a:p>
        </p:txBody>
      </p:sp>
      <p:pic>
        <p:nvPicPr>
          <p:cNvPr id="333" name="Google Shape;333;p19" title="Screenshot 2025-08-26 at 9.00.50 AM.png"/>
          <p:cNvPicPr preferRelativeResize="0"/>
          <p:nvPr/>
        </p:nvPicPr>
        <p:blipFill>
          <a:blip r:embed="rId4">
            <a:alphaModFix/>
          </a:blip>
          <a:stretch>
            <a:fillRect/>
          </a:stretch>
        </p:blipFill>
        <p:spPr>
          <a:xfrm>
            <a:off x="1471025" y="771350"/>
            <a:ext cx="1273575" cy="399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0"/>
          <p:cNvSpPr txBox="1"/>
          <p:nvPr>
            <p:ph type="title"/>
          </p:nvPr>
        </p:nvSpPr>
        <p:spPr>
          <a:xfrm>
            <a:off x="3734850" y="60625"/>
            <a:ext cx="1674300" cy="62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Calgary</a:t>
            </a:r>
            <a:endParaRPr/>
          </a:p>
        </p:txBody>
      </p:sp>
      <p:sp>
        <p:nvSpPr>
          <p:cNvPr id="339" name="Google Shape;339;p20"/>
          <p:cNvSpPr txBox="1"/>
          <p:nvPr>
            <p:ph idx="1" type="body"/>
          </p:nvPr>
        </p:nvSpPr>
        <p:spPr>
          <a:xfrm>
            <a:off x="538925" y="511350"/>
            <a:ext cx="7724400" cy="1454400"/>
          </a:xfrm>
          <a:prstGeom prst="rect">
            <a:avLst/>
          </a:prstGeom>
        </p:spPr>
        <p:txBody>
          <a:bodyPr anchorCtr="0" anchor="t" bIns="91425" lIns="91425" spcFirstLastPara="1" rIns="91425" wrap="square" tIns="91425">
            <a:normAutofit fontScale="85000" lnSpcReduction="20000"/>
          </a:bodyPr>
          <a:lstStyle/>
          <a:p>
            <a:pPr indent="0" lvl="0" marL="0" rtl="0" algn="l">
              <a:spcBef>
                <a:spcPts val="1200"/>
              </a:spcBef>
              <a:spcAft>
                <a:spcPts val="0"/>
              </a:spcAft>
              <a:buNone/>
            </a:pPr>
            <a:r>
              <a:rPr lang="en"/>
              <a:t>Calgary- getting calls from Alaska?</a:t>
            </a:r>
            <a:endParaRPr/>
          </a:p>
          <a:p>
            <a:pPr indent="-287972" lvl="0" marL="1066800" rtl="0" algn="l">
              <a:spcBef>
                <a:spcPts val="1200"/>
              </a:spcBef>
              <a:spcAft>
                <a:spcPts val="0"/>
              </a:spcAft>
              <a:buClr>
                <a:srgbClr val="000000"/>
              </a:buClr>
              <a:buSzPct val="84615"/>
              <a:buFont typeface="Arial"/>
              <a:buAutoNum type="arabicPeriod"/>
            </a:pPr>
            <a:r>
              <a:rPr lang="en"/>
              <a:t>Odd issue – we have been fielding a regular amount of calls from customers looking for PS in Alaska- 2 just today.</a:t>
            </a:r>
            <a:endParaRPr/>
          </a:p>
          <a:p>
            <a:pPr indent="-287972" lvl="0" marL="1066800" rtl="0" algn="l">
              <a:spcBef>
                <a:spcPts val="0"/>
              </a:spcBef>
              <a:spcAft>
                <a:spcPts val="0"/>
              </a:spcAft>
              <a:buClr>
                <a:srgbClr val="000000"/>
              </a:buClr>
              <a:buSzPct val="84615"/>
              <a:buFont typeface="Arial"/>
              <a:buAutoNum type="arabicPeriod"/>
            </a:pPr>
            <a:r>
              <a:rPr lang="en"/>
              <a:t>One of our ISRs said he Googled PS Alaska, and </a:t>
            </a:r>
            <a:r>
              <a:rPr lang="en">
                <a:highlight>
                  <a:srgbClr val="FFFF00"/>
                </a:highlight>
              </a:rPr>
              <a:t>PS Calgary pops up on the side of the search</a:t>
            </a:r>
            <a:r>
              <a:rPr lang="en"/>
              <a:t>.  ?</a:t>
            </a:r>
            <a:endParaRPr/>
          </a:p>
          <a:p>
            <a:pPr indent="-287972" lvl="0" marL="1371600" rtl="0" algn="l">
              <a:spcBef>
                <a:spcPts val="0"/>
              </a:spcBef>
              <a:spcAft>
                <a:spcPts val="0"/>
              </a:spcAft>
              <a:buClr>
                <a:srgbClr val="000000"/>
              </a:buClr>
              <a:buSzPct val="84615"/>
              <a:buFont typeface="Arial"/>
              <a:buAutoNum type="arabicPeriod"/>
            </a:pPr>
            <a:r>
              <a:rPr lang="en"/>
              <a:t>CK note – it looks like a GMB listing popping up? Vancouver location DOES target Alaska.</a:t>
            </a:r>
            <a:endParaRPr/>
          </a:p>
          <a:p>
            <a:pPr indent="0" lvl="0" marL="457200" rtl="0" algn="l">
              <a:spcBef>
                <a:spcPts val="1200"/>
              </a:spcBef>
              <a:spcAft>
                <a:spcPts val="1200"/>
              </a:spcAft>
              <a:buNone/>
            </a:pPr>
            <a:r>
              <a:t/>
            </a:r>
            <a:endParaRPr/>
          </a:p>
        </p:txBody>
      </p:sp>
      <p:sp>
        <p:nvSpPr>
          <p:cNvPr id="340" name="Google Shape;340;p20"/>
          <p:cNvSpPr txBox="1"/>
          <p:nvPr/>
        </p:nvSpPr>
        <p:spPr>
          <a:xfrm>
            <a:off x="7717800" y="133275"/>
            <a:ext cx="1249200" cy="2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Nunito"/>
                <a:ea typeface="Nunito"/>
                <a:cs typeface="Nunito"/>
                <a:sym typeface="Nunito"/>
              </a:rPr>
              <a:t>August 2025</a:t>
            </a:r>
            <a:endParaRPr sz="1300">
              <a:solidFill>
                <a:schemeClr val="dk2"/>
              </a:solidFill>
              <a:latin typeface="Nunito"/>
              <a:ea typeface="Nunito"/>
              <a:cs typeface="Nunito"/>
              <a:sym typeface="Nunito"/>
            </a:endParaRPr>
          </a:p>
        </p:txBody>
      </p:sp>
      <p:pic>
        <p:nvPicPr>
          <p:cNvPr id="341" name="Google Shape;341;p20" title="Screenshot 2025-08-21 at 10.42.31 AM.png"/>
          <p:cNvPicPr preferRelativeResize="0"/>
          <p:nvPr/>
        </p:nvPicPr>
        <p:blipFill>
          <a:blip r:embed="rId3">
            <a:alphaModFix/>
          </a:blip>
          <a:stretch>
            <a:fillRect/>
          </a:stretch>
        </p:blipFill>
        <p:spPr>
          <a:xfrm>
            <a:off x="313875" y="2156650"/>
            <a:ext cx="3367500" cy="2597450"/>
          </a:xfrm>
          <a:prstGeom prst="rect">
            <a:avLst/>
          </a:prstGeom>
          <a:noFill/>
          <a:ln>
            <a:noFill/>
          </a:ln>
        </p:spPr>
      </p:pic>
      <p:pic>
        <p:nvPicPr>
          <p:cNvPr id="342" name="Google Shape;342;p20" title="Screenshot 2025-08-21 at 10.43.15 AM.png"/>
          <p:cNvPicPr preferRelativeResize="0"/>
          <p:nvPr/>
        </p:nvPicPr>
        <p:blipFill>
          <a:blip r:embed="rId4">
            <a:alphaModFix/>
          </a:blip>
          <a:stretch>
            <a:fillRect/>
          </a:stretch>
        </p:blipFill>
        <p:spPr>
          <a:xfrm>
            <a:off x="3818800" y="3193247"/>
            <a:ext cx="2708325" cy="1310250"/>
          </a:xfrm>
          <a:prstGeom prst="rect">
            <a:avLst/>
          </a:prstGeom>
          <a:noFill/>
          <a:ln>
            <a:noFill/>
          </a:ln>
        </p:spPr>
      </p:pic>
      <p:pic>
        <p:nvPicPr>
          <p:cNvPr id="343" name="Google Shape;343;p20" title="Screenshot 2025-08-21 at 10.43.46 AM.png"/>
          <p:cNvPicPr preferRelativeResize="0"/>
          <p:nvPr/>
        </p:nvPicPr>
        <p:blipFill>
          <a:blip r:embed="rId5">
            <a:alphaModFix/>
          </a:blip>
          <a:stretch>
            <a:fillRect/>
          </a:stretch>
        </p:blipFill>
        <p:spPr>
          <a:xfrm>
            <a:off x="3818797" y="1904022"/>
            <a:ext cx="3527200" cy="1156600"/>
          </a:xfrm>
          <a:prstGeom prst="rect">
            <a:avLst/>
          </a:prstGeom>
          <a:noFill/>
          <a:ln>
            <a:noFill/>
          </a:ln>
        </p:spPr>
      </p:pic>
      <p:sp>
        <p:nvSpPr>
          <p:cNvPr id="344" name="Google Shape;344;p20"/>
          <p:cNvSpPr/>
          <p:nvPr/>
        </p:nvSpPr>
        <p:spPr>
          <a:xfrm>
            <a:off x="6324925" y="2809775"/>
            <a:ext cx="978600" cy="2184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345" name="Google Shape;345;p20"/>
          <p:cNvSpPr/>
          <p:nvPr/>
        </p:nvSpPr>
        <p:spPr>
          <a:xfrm>
            <a:off x="4382725" y="4285100"/>
            <a:ext cx="591600" cy="1746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346" name="Google Shape;346;p20"/>
          <p:cNvSpPr txBox="1"/>
          <p:nvPr>
            <p:ph idx="1" type="body"/>
          </p:nvPr>
        </p:nvSpPr>
        <p:spPr>
          <a:xfrm>
            <a:off x="6875825" y="4038950"/>
            <a:ext cx="2384700" cy="6873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1200"/>
              </a:spcAft>
              <a:buNone/>
            </a:pPr>
            <a:r>
              <a:rPr lang="en"/>
              <a:t>Campaign level phone number matches number on website and GMB</a:t>
            </a:r>
            <a:endParaRPr/>
          </a:p>
        </p:txBody>
      </p:sp>
      <p:cxnSp>
        <p:nvCxnSpPr>
          <p:cNvPr id="347" name="Google Shape;347;p20"/>
          <p:cNvCxnSpPr>
            <a:stCxn id="346" idx="0"/>
            <a:endCxn id="344" idx="2"/>
          </p:cNvCxnSpPr>
          <p:nvPr/>
        </p:nvCxnSpPr>
        <p:spPr>
          <a:xfrm rot="10800000">
            <a:off x="6814175" y="3028250"/>
            <a:ext cx="1254000" cy="1010700"/>
          </a:xfrm>
          <a:prstGeom prst="straightConnector1">
            <a:avLst/>
          </a:prstGeom>
          <a:noFill/>
          <a:ln cap="flat" cmpd="sng" w="9525">
            <a:solidFill>
              <a:schemeClr val="dk2"/>
            </a:solidFill>
            <a:prstDash val="solid"/>
            <a:round/>
            <a:headEnd len="med" w="med" type="none"/>
            <a:tailEnd len="med" w="med" type="triangle"/>
          </a:ln>
        </p:spPr>
      </p:cxnSp>
      <p:cxnSp>
        <p:nvCxnSpPr>
          <p:cNvPr id="348" name="Google Shape;348;p20"/>
          <p:cNvCxnSpPr>
            <a:stCxn id="346" idx="0"/>
            <a:endCxn id="345" idx="3"/>
          </p:cNvCxnSpPr>
          <p:nvPr/>
        </p:nvCxnSpPr>
        <p:spPr>
          <a:xfrm flipH="1">
            <a:off x="4974275" y="4038950"/>
            <a:ext cx="3093900" cy="333600"/>
          </a:xfrm>
          <a:prstGeom prst="straightConnector1">
            <a:avLst/>
          </a:prstGeom>
          <a:noFill/>
          <a:ln cap="flat" cmpd="sng" w="9525">
            <a:solidFill>
              <a:schemeClr val="dk2"/>
            </a:solidFill>
            <a:prstDash val="solid"/>
            <a:round/>
            <a:headEnd len="med" w="med" type="none"/>
            <a:tailEnd len="med" w="med" type="triangle"/>
          </a:ln>
        </p:spPr>
      </p:cxnSp>
      <p:sp>
        <p:nvSpPr>
          <p:cNvPr id="349" name="Google Shape;349;p20"/>
          <p:cNvSpPr txBox="1"/>
          <p:nvPr/>
        </p:nvSpPr>
        <p:spPr>
          <a:xfrm>
            <a:off x="1055325" y="1858450"/>
            <a:ext cx="1884600" cy="29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Nunito"/>
                <a:ea typeface="Nunito"/>
                <a:cs typeface="Nunito"/>
                <a:sym typeface="Nunito"/>
              </a:rPr>
              <a:t>Calgary Ads Targeting: </a:t>
            </a:r>
            <a:endParaRPr sz="1300">
              <a:solidFill>
                <a:schemeClr val="dk2"/>
              </a:solidFill>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21"/>
          <p:cNvSpPr txBox="1"/>
          <p:nvPr>
            <p:ph type="title"/>
          </p:nvPr>
        </p:nvSpPr>
        <p:spPr>
          <a:xfrm>
            <a:off x="3120150" y="133275"/>
            <a:ext cx="2903700" cy="622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Phone Call Issues</a:t>
            </a:r>
            <a:endParaRPr/>
          </a:p>
        </p:txBody>
      </p:sp>
      <p:sp>
        <p:nvSpPr>
          <p:cNvPr id="355" name="Google Shape;355;p21"/>
          <p:cNvSpPr txBox="1"/>
          <p:nvPr>
            <p:ph idx="1" type="body"/>
          </p:nvPr>
        </p:nvSpPr>
        <p:spPr>
          <a:xfrm>
            <a:off x="631825" y="702325"/>
            <a:ext cx="8082000" cy="4090800"/>
          </a:xfrm>
          <a:prstGeom prst="rect">
            <a:avLst/>
          </a:prstGeom>
        </p:spPr>
        <p:txBody>
          <a:bodyPr anchorCtr="0" anchor="t" bIns="91425" lIns="91425" spcFirstLastPara="1" rIns="91425" wrap="square" tIns="91425">
            <a:normAutofit fontScale="92500" lnSpcReduction="20000"/>
          </a:bodyPr>
          <a:lstStyle/>
          <a:p>
            <a:pPr indent="-293211" lvl="0" marL="762000" rtl="0" algn="l">
              <a:spcBef>
                <a:spcPts val="1200"/>
              </a:spcBef>
              <a:spcAft>
                <a:spcPts val="0"/>
              </a:spcAft>
              <a:buClr>
                <a:srgbClr val="000000"/>
              </a:buClr>
              <a:buSzPct val="84615"/>
              <a:buFont typeface="Arial"/>
              <a:buAutoNum type="arabicPeriod"/>
            </a:pPr>
            <a:r>
              <a:rPr lang="en"/>
              <a:t>C</a:t>
            </a:r>
            <a:r>
              <a:rPr lang="en"/>
              <a:t>ampaigns with no phone calls (all time)</a:t>
            </a:r>
            <a:endParaRPr/>
          </a:p>
          <a:p>
            <a:pPr indent="-293211" lvl="0" marL="1066800" rtl="0" algn="l">
              <a:spcBef>
                <a:spcPts val="0"/>
              </a:spcBef>
              <a:spcAft>
                <a:spcPts val="0"/>
              </a:spcAft>
              <a:buClr>
                <a:srgbClr val="000000"/>
              </a:buClr>
              <a:buSzPct val="84615"/>
              <a:buFont typeface="Arial"/>
              <a:buAutoNum type="arabicPeriod"/>
            </a:pPr>
            <a:r>
              <a:rPr lang="en"/>
              <a:t>CE – Detroit – Primary - </a:t>
            </a:r>
            <a:r>
              <a:rPr b="1" lang="en"/>
              <a:t>(248) 616-0300</a:t>
            </a:r>
            <a:r>
              <a:rPr lang="en"/>
              <a:t> </a:t>
            </a:r>
            <a:r>
              <a:rPr b="1" lang="en"/>
              <a:t>(Added phone call asset to campaign level from GMB)</a:t>
            </a:r>
            <a:endParaRPr b="1"/>
          </a:p>
          <a:p>
            <a:pPr indent="-293211" lvl="0" marL="1066800" rtl="0" algn="l">
              <a:spcBef>
                <a:spcPts val="0"/>
              </a:spcBef>
              <a:spcAft>
                <a:spcPts val="0"/>
              </a:spcAft>
              <a:buClr>
                <a:srgbClr val="000000"/>
              </a:buClr>
              <a:buSzPct val="84615"/>
              <a:buFont typeface="Arial"/>
              <a:buAutoNum type="arabicPeriod"/>
            </a:pPr>
            <a:r>
              <a:rPr lang="en"/>
              <a:t>CE – Detroit – Secondary - </a:t>
            </a:r>
            <a:r>
              <a:rPr b="1" lang="en"/>
              <a:t>(248) 616-0300</a:t>
            </a:r>
            <a:r>
              <a:rPr lang="en"/>
              <a:t> </a:t>
            </a:r>
            <a:endParaRPr/>
          </a:p>
          <a:p>
            <a:pPr indent="-293211" lvl="0" marL="1066800" rtl="0" algn="l">
              <a:spcBef>
                <a:spcPts val="0"/>
              </a:spcBef>
              <a:spcAft>
                <a:spcPts val="0"/>
              </a:spcAft>
              <a:buClr>
                <a:srgbClr val="000000"/>
              </a:buClr>
              <a:buSzPct val="84615"/>
              <a:buFont typeface="Arial"/>
              <a:buAutoNum type="arabicPeriod"/>
            </a:pPr>
            <a:r>
              <a:rPr lang="en"/>
              <a:t>CE – Detroit - Tertiary -</a:t>
            </a:r>
            <a:r>
              <a:rPr lang="en"/>
              <a:t> </a:t>
            </a:r>
            <a:r>
              <a:rPr b="1" lang="en"/>
              <a:t>(248) 616-0300</a:t>
            </a:r>
            <a:r>
              <a:rPr lang="en"/>
              <a:t> </a:t>
            </a:r>
            <a:endParaRPr/>
          </a:p>
          <a:p>
            <a:pPr indent="-293211" lvl="0" marL="1066800" rtl="0" algn="l">
              <a:spcBef>
                <a:spcPts val="0"/>
              </a:spcBef>
              <a:spcAft>
                <a:spcPts val="0"/>
              </a:spcAft>
              <a:buClr>
                <a:srgbClr val="000000"/>
              </a:buClr>
              <a:buSzPct val="84615"/>
              <a:buFont typeface="Arial"/>
              <a:buAutoNum type="arabicPeriod"/>
            </a:pPr>
            <a:r>
              <a:rPr lang="en"/>
              <a:t>WE – Las Vegas – PMAX - </a:t>
            </a:r>
            <a:r>
              <a:rPr b="1" lang="en"/>
              <a:t>(702) 732-8866</a:t>
            </a:r>
            <a:r>
              <a:rPr lang="en"/>
              <a:t> </a:t>
            </a:r>
            <a:endParaRPr/>
          </a:p>
          <a:p>
            <a:pPr indent="-293211" lvl="0" marL="1066800" rtl="0" algn="l">
              <a:spcBef>
                <a:spcPts val="0"/>
              </a:spcBef>
              <a:spcAft>
                <a:spcPts val="0"/>
              </a:spcAft>
              <a:buClr>
                <a:srgbClr val="000000"/>
              </a:buClr>
              <a:buSzPct val="84615"/>
              <a:buFont typeface="Arial"/>
              <a:buAutoNum type="arabicPeriod"/>
            </a:pPr>
            <a:r>
              <a:rPr lang="en"/>
              <a:t>WE – Austin – Duct Bank Spacers - </a:t>
            </a:r>
            <a:r>
              <a:rPr b="1" lang="en"/>
              <a:t>(512) 687-0771</a:t>
            </a:r>
            <a:r>
              <a:rPr lang="en"/>
              <a:t> </a:t>
            </a:r>
            <a:endParaRPr/>
          </a:p>
          <a:p>
            <a:pPr indent="-293211" lvl="0" marL="1066800" rtl="0" algn="l">
              <a:spcBef>
                <a:spcPts val="0"/>
              </a:spcBef>
              <a:spcAft>
                <a:spcPts val="0"/>
              </a:spcAft>
              <a:buClr>
                <a:srgbClr val="000000"/>
              </a:buClr>
              <a:buSzPct val="84615"/>
              <a:buFont typeface="Arial"/>
              <a:buAutoNum type="arabicPeriod"/>
            </a:pPr>
            <a:r>
              <a:rPr lang="en"/>
              <a:t>SE – Charleston - Primary - </a:t>
            </a:r>
            <a:r>
              <a:rPr b="1" lang="en"/>
              <a:t>(843) 614-6715</a:t>
            </a:r>
            <a:r>
              <a:rPr lang="en"/>
              <a:t> </a:t>
            </a:r>
            <a:endParaRPr/>
          </a:p>
          <a:p>
            <a:pPr indent="-293211" lvl="0" marL="1066800" rtl="0" algn="l">
              <a:spcBef>
                <a:spcPts val="0"/>
              </a:spcBef>
              <a:spcAft>
                <a:spcPts val="0"/>
              </a:spcAft>
              <a:buClr>
                <a:srgbClr val="000000"/>
              </a:buClr>
              <a:buSzPct val="84615"/>
              <a:buFont typeface="Arial"/>
              <a:buAutoNum type="arabicPeriod"/>
            </a:pPr>
            <a:r>
              <a:rPr lang="en"/>
              <a:t>SE – Charleston – Secondary </a:t>
            </a:r>
            <a:r>
              <a:rPr lang="en"/>
              <a:t>- </a:t>
            </a:r>
            <a:r>
              <a:rPr b="1" lang="en"/>
              <a:t>(843) 614-6715 </a:t>
            </a:r>
            <a:endParaRPr b="1"/>
          </a:p>
          <a:p>
            <a:pPr indent="-293211" lvl="0" marL="1066800" rtl="0" algn="l">
              <a:spcBef>
                <a:spcPts val="0"/>
              </a:spcBef>
              <a:spcAft>
                <a:spcPts val="0"/>
              </a:spcAft>
              <a:buClr>
                <a:srgbClr val="000000"/>
              </a:buClr>
              <a:buSzPct val="84615"/>
              <a:buFont typeface="Arial"/>
              <a:buAutoNum type="arabicPeriod"/>
            </a:pPr>
            <a:r>
              <a:rPr lang="en"/>
              <a:t>CE – Cedar Rapids -</a:t>
            </a:r>
            <a:r>
              <a:rPr b="1" lang="en"/>
              <a:t> (319) 365-1460</a:t>
            </a:r>
            <a:endParaRPr b="1"/>
          </a:p>
          <a:p>
            <a:pPr indent="-293211" lvl="0" marL="1066800" rtl="0" algn="l">
              <a:spcBef>
                <a:spcPts val="0"/>
              </a:spcBef>
              <a:spcAft>
                <a:spcPts val="0"/>
              </a:spcAft>
              <a:buClr>
                <a:srgbClr val="000000"/>
              </a:buClr>
              <a:buSzPct val="84615"/>
              <a:buFont typeface="Arial"/>
              <a:buAutoNum type="arabicPeriod"/>
            </a:pPr>
            <a:r>
              <a:rPr lang="en"/>
              <a:t>SE – Lexington – Secondary - </a:t>
            </a:r>
            <a:r>
              <a:rPr lang="en" u="sng"/>
              <a:t>(859) 742-6690</a:t>
            </a:r>
            <a:r>
              <a:rPr lang="en"/>
              <a:t> </a:t>
            </a:r>
            <a:r>
              <a:rPr lang="en" u="sng"/>
              <a:t>(Already in account)</a:t>
            </a:r>
            <a:r>
              <a:rPr lang="en"/>
              <a:t> newly created (July 14)</a:t>
            </a:r>
            <a:endParaRPr/>
          </a:p>
          <a:p>
            <a:pPr indent="-293211" lvl="0" marL="1066800" rtl="0" algn="l">
              <a:spcBef>
                <a:spcPts val="0"/>
              </a:spcBef>
              <a:spcAft>
                <a:spcPts val="0"/>
              </a:spcAft>
              <a:buClr>
                <a:srgbClr val="000000"/>
              </a:buClr>
              <a:buSzPct val="84615"/>
              <a:buFont typeface="Arial"/>
              <a:buAutoNum type="arabicPeriod"/>
            </a:pPr>
            <a:r>
              <a:rPr lang="en"/>
              <a:t>NE – Pittsburgh – Tertiary - </a:t>
            </a:r>
            <a:r>
              <a:rPr lang="en" u="sng"/>
              <a:t>(724) 775-9205</a:t>
            </a:r>
            <a:r>
              <a:rPr b="1" lang="en"/>
              <a:t> </a:t>
            </a:r>
            <a:r>
              <a:rPr lang="en" u="sng"/>
              <a:t>(Already in account)</a:t>
            </a:r>
            <a:r>
              <a:rPr lang="en"/>
              <a:t> newly created (July 16)</a:t>
            </a:r>
            <a:endParaRPr/>
          </a:p>
          <a:p>
            <a:pPr indent="-293211" lvl="0" marL="1066800" rtl="0" algn="l">
              <a:spcBef>
                <a:spcPts val="0"/>
              </a:spcBef>
              <a:spcAft>
                <a:spcPts val="0"/>
              </a:spcAft>
              <a:buClr>
                <a:srgbClr val="000000"/>
              </a:buClr>
              <a:buSzPct val="84615"/>
              <a:buFont typeface="Arial"/>
              <a:buAutoNum type="arabicPeriod"/>
            </a:pPr>
            <a:r>
              <a:rPr lang="en"/>
              <a:t>CE – Milwaukee – Tertiary - </a:t>
            </a:r>
            <a:r>
              <a:rPr lang="en" u="sng"/>
              <a:t>(262) 251-1200</a:t>
            </a:r>
            <a:r>
              <a:rPr lang="en"/>
              <a:t> </a:t>
            </a:r>
            <a:r>
              <a:rPr lang="en" u="sng"/>
              <a:t>(Already in account)</a:t>
            </a:r>
            <a:r>
              <a:rPr lang="en"/>
              <a:t> newly created (July 24)</a:t>
            </a:r>
            <a:endParaRPr/>
          </a:p>
          <a:p>
            <a:pPr indent="-293211" lvl="0" marL="1066800" rtl="0" algn="l">
              <a:spcBef>
                <a:spcPts val="0"/>
              </a:spcBef>
              <a:spcAft>
                <a:spcPts val="0"/>
              </a:spcAft>
              <a:buClr>
                <a:srgbClr val="000000"/>
              </a:buClr>
              <a:buSzPct val="84615"/>
              <a:buFont typeface="Arial"/>
              <a:buAutoNum type="arabicPeriod"/>
            </a:pPr>
            <a:r>
              <a:rPr lang="en"/>
              <a:t>SE – Orlando – Tertiary - </a:t>
            </a:r>
            <a:r>
              <a:rPr lang="en" u="sng"/>
              <a:t>(407) 851-0624</a:t>
            </a:r>
            <a:r>
              <a:rPr lang="en"/>
              <a:t> </a:t>
            </a:r>
            <a:r>
              <a:rPr lang="en" u="sng"/>
              <a:t>(Already in account)</a:t>
            </a:r>
            <a:r>
              <a:rPr lang="en"/>
              <a:t> newly created (August 14)</a:t>
            </a:r>
            <a:endParaRPr/>
          </a:p>
          <a:p>
            <a:pPr indent="-293211" lvl="0" marL="762000" rtl="0" algn="l">
              <a:spcBef>
                <a:spcPts val="0"/>
              </a:spcBef>
              <a:spcAft>
                <a:spcPts val="0"/>
              </a:spcAft>
              <a:buClr>
                <a:srgbClr val="000000"/>
              </a:buClr>
              <a:buSzPct val="84615"/>
              <a:buFont typeface="Arial"/>
              <a:buAutoNum type="arabicPeriod"/>
            </a:pPr>
            <a:r>
              <a:rPr lang="en"/>
              <a:t>Low call volume:</a:t>
            </a:r>
            <a:endParaRPr/>
          </a:p>
          <a:p>
            <a:pPr indent="-293211" lvl="0" marL="1066800" rtl="0" algn="l">
              <a:spcBef>
                <a:spcPts val="0"/>
              </a:spcBef>
              <a:spcAft>
                <a:spcPts val="0"/>
              </a:spcAft>
              <a:buClr>
                <a:srgbClr val="000000"/>
              </a:buClr>
              <a:buSzPct val="84615"/>
              <a:buFont typeface="Arial"/>
              <a:buAutoNum type="arabicPeriod"/>
            </a:pPr>
            <a:r>
              <a:rPr lang="en"/>
              <a:t>WE – Seattle – Secondary - </a:t>
            </a:r>
            <a:r>
              <a:rPr b="1" lang="en"/>
              <a:t>(206) 575-1462</a:t>
            </a:r>
            <a:endParaRPr b="1"/>
          </a:p>
          <a:p>
            <a:pPr indent="-293211" lvl="0" marL="1066800" rtl="0" algn="l">
              <a:spcBef>
                <a:spcPts val="0"/>
              </a:spcBef>
              <a:spcAft>
                <a:spcPts val="0"/>
              </a:spcAft>
              <a:buClr>
                <a:srgbClr val="000000"/>
              </a:buClr>
              <a:buSzPct val="84615"/>
              <a:buFont typeface="Arial"/>
              <a:buAutoNum type="arabicPeriod"/>
            </a:pPr>
            <a:r>
              <a:rPr lang="en"/>
              <a:t>WE – Austin – Thermoforming - </a:t>
            </a:r>
            <a:r>
              <a:rPr lang="en" u="sng"/>
              <a:t>(512) 687-0771</a:t>
            </a:r>
            <a:r>
              <a:rPr lang="en"/>
              <a:t> </a:t>
            </a:r>
            <a:r>
              <a:rPr lang="en" u="sng"/>
              <a:t>(Already in account)</a:t>
            </a:r>
            <a:r>
              <a:rPr lang="en"/>
              <a:t> newly created (July 2)</a:t>
            </a:r>
            <a:endParaRPr/>
          </a:p>
          <a:p>
            <a:pPr indent="-293211" lvl="0" marL="1066800" rtl="0" algn="l">
              <a:spcBef>
                <a:spcPts val="0"/>
              </a:spcBef>
              <a:spcAft>
                <a:spcPts val="0"/>
              </a:spcAft>
              <a:buClr>
                <a:srgbClr val="000000"/>
              </a:buClr>
              <a:buSzPct val="84615"/>
              <a:buFont typeface="Arial"/>
              <a:buAutoNum type="arabicPeriod"/>
            </a:pPr>
            <a:r>
              <a:rPr lang="en">
                <a:highlight>
                  <a:srgbClr val="FFFF00"/>
                </a:highlight>
              </a:rPr>
              <a:t>NE – Toledo – Tertiary</a:t>
            </a:r>
            <a:r>
              <a:rPr lang="en"/>
              <a:t> - </a:t>
            </a:r>
            <a:r>
              <a:rPr lang="en" u="sng"/>
              <a:t>(419) 482-0962</a:t>
            </a:r>
            <a:r>
              <a:rPr lang="en"/>
              <a:t> </a:t>
            </a:r>
            <a:r>
              <a:rPr lang="en" u="sng"/>
              <a:t>(Already in account)</a:t>
            </a:r>
            <a:endParaRPr u="sng"/>
          </a:p>
          <a:p>
            <a:pPr indent="-293211" lvl="0" marL="1066800" rtl="0" algn="l">
              <a:spcBef>
                <a:spcPts val="0"/>
              </a:spcBef>
              <a:spcAft>
                <a:spcPts val="0"/>
              </a:spcAft>
              <a:buClr>
                <a:srgbClr val="000000"/>
              </a:buClr>
              <a:buSzPct val="84615"/>
              <a:buFont typeface="Arial"/>
              <a:buAutoNum type="arabicPeriod"/>
            </a:pPr>
            <a:r>
              <a:rPr lang="en"/>
              <a:t>CE – Dayton – Secondary - </a:t>
            </a:r>
            <a:r>
              <a:rPr lang="en" u="sng"/>
              <a:t>(937) 877-1903</a:t>
            </a:r>
            <a:r>
              <a:rPr lang="en"/>
              <a:t> </a:t>
            </a:r>
            <a:r>
              <a:rPr lang="en" u="sng"/>
              <a:t>(Already in account)</a:t>
            </a:r>
            <a:r>
              <a:rPr lang="en"/>
              <a:t> newly created (July 2)</a:t>
            </a:r>
            <a:endParaRPr/>
          </a:p>
          <a:p>
            <a:pPr indent="-293211" lvl="0" marL="1066800" rtl="0" algn="l">
              <a:spcBef>
                <a:spcPts val="0"/>
              </a:spcBef>
              <a:spcAft>
                <a:spcPts val="0"/>
              </a:spcAft>
              <a:buClr>
                <a:srgbClr val="000000"/>
              </a:buClr>
              <a:buSzPct val="84615"/>
              <a:buFont typeface="Arial"/>
              <a:buAutoNum type="arabicPeriod"/>
            </a:pPr>
            <a:r>
              <a:rPr lang="en"/>
              <a:t>SE – Columbia/Greenville – Secondary - </a:t>
            </a:r>
            <a:r>
              <a:rPr lang="en" u="sng"/>
              <a:t>(803) 254-0550</a:t>
            </a:r>
            <a:r>
              <a:rPr lang="en"/>
              <a:t> </a:t>
            </a:r>
            <a:r>
              <a:rPr lang="en" u="sng"/>
              <a:t>(Already in account)</a:t>
            </a:r>
            <a:r>
              <a:rPr lang="en"/>
              <a:t> newly created (July 8)</a:t>
            </a:r>
            <a:endParaRPr/>
          </a:p>
          <a:p>
            <a:pPr indent="-293211" lvl="0" marL="1066800" rtl="0" algn="l">
              <a:spcBef>
                <a:spcPts val="0"/>
              </a:spcBef>
              <a:spcAft>
                <a:spcPts val="0"/>
              </a:spcAft>
              <a:buClr>
                <a:srgbClr val="000000"/>
              </a:buClr>
              <a:buSzPct val="84615"/>
              <a:buFont typeface="Arial"/>
              <a:buAutoNum type="arabicPeriod"/>
            </a:pPr>
            <a:r>
              <a:rPr lang="en">
                <a:highlight>
                  <a:srgbClr val="FFFF00"/>
                </a:highlight>
              </a:rPr>
              <a:t>NE – Philadelphia - Tertiary</a:t>
            </a:r>
            <a:r>
              <a:rPr lang="en"/>
              <a:t> - </a:t>
            </a:r>
            <a:r>
              <a:rPr lang="en" u="sng"/>
              <a:t>(215) 638-9460</a:t>
            </a:r>
            <a:r>
              <a:rPr lang="en"/>
              <a:t> </a:t>
            </a:r>
            <a:r>
              <a:rPr lang="en" u="sng"/>
              <a:t>(Already in account)</a:t>
            </a:r>
            <a:endParaRPr/>
          </a:p>
          <a:p>
            <a:pPr indent="0" lvl="0" marL="457200" rtl="0" algn="l">
              <a:spcBef>
                <a:spcPts val="1200"/>
              </a:spcBef>
              <a:spcAft>
                <a:spcPts val="1200"/>
              </a:spcAft>
              <a:buNone/>
            </a:pPr>
            <a:r>
              <a:t/>
            </a:r>
            <a:endParaRPr/>
          </a:p>
        </p:txBody>
      </p:sp>
      <p:sp>
        <p:nvSpPr>
          <p:cNvPr id="356" name="Google Shape;356;p21"/>
          <p:cNvSpPr txBox="1"/>
          <p:nvPr/>
        </p:nvSpPr>
        <p:spPr>
          <a:xfrm>
            <a:off x="7717800" y="133275"/>
            <a:ext cx="1249200" cy="2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Nunito"/>
                <a:ea typeface="Nunito"/>
                <a:cs typeface="Nunito"/>
                <a:sym typeface="Nunito"/>
              </a:rPr>
              <a:t>August 2025</a:t>
            </a:r>
            <a:endParaRPr sz="1300">
              <a:solidFill>
                <a:schemeClr val="dk2"/>
              </a:solidFill>
              <a:latin typeface="Nunito"/>
              <a:ea typeface="Nunito"/>
              <a:cs typeface="Nunito"/>
              <a:sym typeface="Nuni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2"/>
          <p:cNvSpPr txBox="1"/>
          <p:nvPr>
            <p:ph type="title"/>
          </p:nvPr>
        </p:nvSpPr>
        <p:spPr>
          <a:xfrm>
            <a:off x="3120150" y="0"/>
            <a:ext cx="2903700" cy="6225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Phone Call Issues</a:t>
            </a:r>
            <a:endParaRPr/>
          </a:p>
        </p:txBody>
      </p:sp>
      <p:sp>
        <p:nvSpPr>
          <p:cNvPr id="362" name="Google Shape;362;p22"/>
          <p:cNvSpPr txBox="1"/>
          <p:nvPr>
            <p:ph idx="1" type="body"/>
          </p:nvPr>
        </p:nvSpPr>
        <p:spPr>
          <a:xfrm>
            <a:off x="574300" y="421025"/>
            <a:ext cx="8082000" cy="382200"/>
          </a:xfrm>
          <a:prstGeom prst="rect">
            <a:avLst/>
          </a:prstGeom>
        </p:spPr>
        <p:txBody>
          <a:bodyPr anchorCtr="0" anchor="t" bIns="91425" lIns="91425" spcFirstLastPara="1" rIns="91425" wrap="square" tIns="91425">
            <a:normAutofit fontScale="25000" lnSpcReduction="20000"/>
          </a:bodyPr>
          <a:lstStyle/>
          <a:p>
            <a:pPr indent="0" lvl="0" marL="0" rtl="0" algn="l">
              <a:spcBef>
                <a:spcPts val="1200"/>
              </a:spcBef>
              <a:spcAft>
                <a:spcPts val="0"/>
              </a:spcAft>
              <a:buNone/>
            </a:pPr>
            <a:r>
              <a:rPr lang="en" sz="5300">
                <a:highlight>
                  <a:srgbClr val="FFFF00"/>
                </a:highlight>
              </a:rPr>
              <a:t>NE – Toledo – Tertiary</a:t>
            </a:r>
            <a:endParaRPr u="sng"/>
          </a:p>
          <a:p>
            <a:pPr indent="0" lvl="0" marL="457200" rtl="0" algn="l">
              <a:spcBef>
                <a:spcPts val="1200"/>
              </a:spcBef>
              <a:spcAft>
                <a:spcPts val="0"/>
              </a:spcAft>
              <a:buNone/>
            </a:pPr>
            <a:r>
              <a:t/>
            </a:r>
            <a:endParaRPr/>
          </a:p>
          <a:p>
            <a:pPr indent="0" lvl="0" marL="0" rtl="0" algn="l">
              <a:spcBef>
                <a:spcPts val="1200"/>
              </a:spcBef>
              <a:spcAft>
                <a:spcPts val="0"/>
              </a:spcAft>
              <a:buNone/>
            </a:pPr>
            <a:r>
              <a:t/>
            </a:r>
            <a:endParaRPr>
              <a:highlight>
                <a:srgbClr val="FFFF00"/>
              </a:highlight>
            </a:endParaRPr>
          </a:p>
          <a:p>
            <a:pPr indent="0" lvl="0" marL="0" rtl="0" algn="l">
              <a:spcBef>
                <a:spcPts val="1200"/>
              </a:spcBef>
              <a:spcAft>
                <a:spcPts val="0"/>
              </a:spcAft>
              <a:buNone/>
            </a:pPr>
            <a:r>
              <a:t/>
            </a:r>
            <a:endParaRPr>
              <a:highlight>
                <a:srgbClr val="FFFF00"/>
              </a:highlight>
            </a:endParaRPr>
          </a:p>
          <a:p>
            <a:pPr indent="0" lvl="0" marL="0" rtl="0" algn="l">
              <a:spcBef>
                <a:spcPts val="1200"/>
              </a:spcBef>
              <a:spcAft>
                <a:spcPts val="0"/>
              </a:spcAft>
              <a:buNone/>
            </a:pPr>
            <a:r>
              <a:t/>
            </a:r>
            <a:endParaRPr>
              <a:highlight>
                <a:srgbClr val="FFFF00"/>
              </a:highlight>
            </a:endParaRPr>
          </a:p>
          <a:p>
            <a:pPr indent="0" lvl="0" marL="0" rtl="0" algn="l">
              <a:spcBef>
                <a:spcPts val="1200"/>
              </a:spcBef>
              <a:spcAft>
                <a:spcPts val="0"/>
              </a:spcAft>
              <a:buNone/>
            </a:pPr>
            <a:r>
              <a:t/>
            </a:r>
            <a:endParaRPr>
              <a:highlight>
                <a:srgbClr val="FFFF00"/>
              </a:highlight>
            </a:endParaRPr>
          </a:p>
          <a:p>
            <a:pPr indent="0" lvl="0" marL="0" rtl="0" algn="l">
              <a:spcBef>
                <a:spcPts val="1200"/>
              </a:spcBef>
              <a:spcAft>
                <a:spcPts val="0"/>
              </a:spcAft>
              <a:buNone/>
            </a:pPr>
            <a:r>
              <a:t/>
            </a:r>
            <a:endParaRPr>
              <a:highlight>
                <a:srgbClr val="FFFF00"/>
              </a:highlight>
            </a:endParaRPr>
          </a:p>
          <a:p>
            <a:pPr indent="0" lvl="0" marL="457200" rtl="0" algn="l">
              <a:spcBef>
                <a:spcPts val="1200"/>
              </a:spcBef>
              <a:spcAft>
                <a:spcPts val="1200"/>
              </a:spcAft>
              <a:buNone/>
            </a:pPr>
            <a:r>
              <a:t/>
            </a:r>
            <a:endParaRPr/>
          </a:p>
        </p:txBody>
      </p:sp>
      <p:sp>
        <p:nvSpPr>
          <p:cNvPr id="363" name="Google Shape;363;p22"/>
          <p:cNvSpPr txBox="1"/>
          <p:nvPr/>
        </p:nvSpPr>
        <p:spPr>
          <a:xfrm>
            <a:off x="7717800" y="133275"/>
            <a:ext cx="1249200" cy="2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Nunito"/>
                <a:ea typeface="Nunito"/>
                <a:cs typeface="Nunito"/>
                <a:sym typeface="Nunito"/>
              </a:rPr>
              <a:t>August 2025</a:t>
            </a:r>
            <a:endParaRPr sz="1300">
              <a:solidFill>
                <a:schemeClr val="dk2"/>
              </a:solidFill>
              <a:latin typeface="Nunito"/>
              <a:ea typeface="Nunito"/>
              <a:cs typeface="Nunito"/>
              <a:sym typeface="Nunito"/>
            </a:endParaRPr>
          </a:p>
        </p:txBody>
      </p:sp>
      <p:pic>
        <p:nvPicPr>
          <p:cNvPr id="364" name="Google Shape;364;p22" title="Screenshot 2025-08-26 at 9.30.27 AM.png"/>
          <p:cNvPicPr preferRelativeResize="0"/>
          <p:nvPr/>
        </p:nvPicPr>
        <p:blipFill>
          <a:blip r:embed="rId3">
            <a:alphaModFix/>
          </a:blip>
          <a:stretch>
            <a:fillRect/>
          </a:stretch>
        </p:blipFill>
        <p:spPr>
          <a:xfrm>
            <a:off x="225041" y="777975"/>
            <a:ext cx="8693910" cy="585662"/>
          </a:xfrm>
          <a:prstGeom prst="rect">
            <a:avLst/>
          </a:prstGeom>
          <a:noFill/>
          <a:ln>
            <a:noFill/>
          </a:ln>
        </p:spPr>
      </p:pic>
      <p:pic>
        <p:nvPicPr>
          <p:cNvPr id="365" name="Google Shape;365;p22" title="Screenshot 2025-08-26 at 9.31.55 AM.png"/>
          <p:cNvPicPr preferRelativeResize="0"/>
          <p:nvPr/>
        </p:nvPicPr>
        <p:blipFill>
          <a:blip r:embed="rId4">
            <a:alphaModFix/>
          </a:blip>
          <a:stretch>
            <a:fillRect/>
          </a:stretch>
        </p:blipFill>
        <p:spPr>
          <a:xfrm>
            <a:off x="225050" y="1765975"/>
            <a:ext cx="8693746" cy="403450"/>
          </a:xfrm>
          <a:prstGeom prst="rect">
            <a:avLst/>
          </a:prstGeom>
          <a:noFill/>
          <a:ln>
            <a:noFill/>
          </a:ln>
        </p:spPr>
      </p:pic>
      <p:pic>
        <p:nvPicPr>
          <p:cNvPr id="366" name="Google Shape;366;p22" title="Screenshot 2025-08-26 at 9.32.09 AM.png"/>
          <p:cNvPicPr preferRelativeResize="0"/>
          <p:nvPr/>
        </p:nvPicPr>
        <p:blipFill>
          <a:blip r:embed="rId5">
            <a:alphaModFix/>
          </a:blip>
          <a:stretch>
            <a:fillRect/>
          </a:stretch>
        </p:blipFill>
        <p:spPr>
          <a:xfrm>
            <a:off x="225050" y="1363625"/>
            <a:ext cx="8693900" cy="403457"/>
          </a:xfrm>
          <a:prstGeom prst="rect">
            <a:avLst/>
          </a:prstGeom>
          <a:noFill/>
          <a:ln>
            <a:noFill/>
          </a:ln>
        </p:spPr>
      </p:pic>
      <p:sp>
        <p:nvSpPr>
          <p:cNvPr id="367" name="Google Shape;367;p22"/>
          <p:cNvSpPr/>
          <p:nvPr/>
        </p:nvSpPr>
        <p:spPr>
          <a:xfrm>
            <a:off x="5562650" y="2026100"/>
            <a:ext cx="2544900" cy="101100"/>
          </a:xfrm>
          <a:prstGeom prst="rect">
            <a:avLst/>
          </a:prstGeom>
          <a:noFill/>
          <a:ln cap="flat" cmpd="sng" w="9075">
            <a:solidFill>
              <a:srgbClr val="FF0000"/>
            </a:solidFill>
            <a:prstDash val="solid"/>
            <a:round/>
            <a:headEnd len="sm" w="sm" type="none"/>
            <a:tailEnd len="sm" w="sm" type="none"/>
          </a:ln>
        </p:spPr>
        <p:txBody>
          <a:bodyPr anchorCtr="0" anchor="ctr" bIns="87025" lIns="87025" spcFirstLastPara="1" rIns="87025" wrap="square" tIns="87025">
            <a:noAutofit/>
          </a:bodyPr>
          <a:lstStyle/>
          <a:p>
            <a:pPr indent="0" lvl="0" marL="0" rtl="0" algn="ctr">
              <a:spcBef>
                <a:spcPts val="0"/>
              </a:spcBef>
              <a:spcAft>
                <a:spcPts val="0"/>
              </a:spcAft>
              <a:buNone/>
            </a:pPr>
            <a:r>
              <a:t/>
            </a:r>
            <a:endParaRPr sz="1332">
              <a:latin typeface="Nunito"/>
              <a:ea typeface="Nunito"/>
              <a:cs typeface="Nunito"/>
              <a:sym typeface="Nunito"/>
            </a:endParaRPr>
          </a:p>
        </p:txBody>
      </p:sp>
      <p:sp>
        <p:nvSpPr>
          <p:cNvPr id="368" name="Google Shape;368;p22"/>
          <p:cNvSpPr txBox="1"/>
          <p:nvPr>
            <p:ph idx="1" type="body"/>
          </p:nvPr>
        </p:nvSpPr>
        <p:spPr>
          <a:xfrm>
            <a:off x="622225" y="2169413"/>
            <a:ext cx="8082000" cy="382200"/>
          </a:xfrm>
          <a:prstGeom prst="rect">
            <a:avLst/>
          </a:prstGeom>
        </p:spPr>
        <p:txBody>
          <a:bodyPr anchorCtr="0" anchor="t" bIns="91425" lIns="91425" spcFirstLastPara="1" rIns="91425" wrap="square" tIns="91425">
            <a:noAutofit/>
          </a:bodyPr>
          <a:lstStyle/>
          <a:p>
            <a:pPr indent="0" lvl="0" marL="0" rtl="0" algn="l">
              <a:lnSpc>
                <a:spcPct val="95000"/>
              </a:lnSpc>
              <a:spcBef>
                <a:spcPts val="1200"/>
              </a:spcBef>
              <a:spcAft>
                <a:spcPts val="1200"/>
              </a:spcAft>
              <a:buNone/>
            </a:pPr>
            <a:r>
              <a:rPr lang="en" sz="1325">
                <a:highlight>
                  <a:srgbClr val="FFFF00"/>
                </a:highlight>
              </a:rPr>
              <a:t>NE – Philadelphia - Tertiary</a:t>
            </a:r>
            <a:endParaRPr sz="1325"/>
          </a:p>
        </p:txBody>
      </p:sp>
      <p:pic>
        <p:nvPicPr>
          <p:cNvPr id="369" name="Google Shape;369;p22" title="Screenshot 2025-08-26 at 9.34.54 AM.png"/>
          <p:cNvPicPr preferRelativeResize="0"/>
          <p:nvPr/>
        </p:nvPicPr>
        <p:blipFill>
          <a:blip r:embed="rId6">
            <a:alphaModFix/>
          </a:blip>
          <a:stretch>
            <a:fillRect/>
          </a:stretch>
        </p:blipFill>
        <p:spPr>
          <a:xfrm>
            <a:off x="272975" y="2551613"/>
            <a:ext cx="8598048" cy="585650"/>
          </a:xfrm>
          <a:prstGeom prst="rect">
            <a:avLst/>
          </a:prstGeom>
          <a:noFill/>
          <a:ln>
            <a:noFill/>
          </a:ln>
        </p:spPr>
      </p:pic>
      <p:pic>
        <p:nvPicPr>
          <p:cNvPr id="370" name="Google Shape;370;p22" title="Screenshot 2025-08-26 at 9.35.32 AM.png"/>
          <p:cNvPicPr preferRelativeResize="0"/>
          <p:nvPr/>
        </p:nvPicPr>
        <p:blipFill>
          <a:blip r:embed="rId7">
            <a:alphaModFix/>
          </a:blip>
          <a:stretch>
            <a:fillRect/>
          </a:stretch>
        </p:blipFill>
        <p:spPr>
          <a:xfrm>
            <a:off x="272975" y="3168388"/>
            <a:ext cx="8598048" cy="379692"/>
          </a:xfrm>
          <a:prstGeom prst="rect">
            <a:avLst/>
          </a:prstGeom>
          <a:noFill/>
          <a:ln>
            <a:noFill/>
          </a:ln>
        </p:spPr>
      </p:pic>
      <p:pic>
        <p:nvPicPr>
          <p:cNvPr id="371" name="Google Shape;371;p22" title="Screenshot 2025-08-26 at 9.36.09 AM.png"/>
          <p:cNvPicPr preferRelativeResize="0"/>
          <p:nvPr/>
        </p:nvPicPr>
        <p:blipFill>
          <a:blip r:embed="rId8">
            <a:alphaModFix/>
          </a:blip>
          <a:stretch>
            <a:fillRect/>
          </a:stretch>
        </p:blipFill>
        <p:spPr>
          <a:xfrm>
            <a:off x="272975" y="3565700"/>
            <a:ext cx="8598048" cy="379698"/>
          </a:xfrm>
          <a:prstGeom prst="rect">
            <a:avLst/>
          </a:prstGeom>
          <a:noFill/>
          <a:ln>
            <a:noFill/>
          </a:ln>
        </p:spPr>
      </p:pic>
      <p:sp>
        <p:nvSpPr>
          <p:cNvPr id="372" name="Google Shape;372;p22"/>
          <p:cNvSpPr/>
          <p:nvPr/>
        </p:nvSpPr>
        <p:spPr>
          <a:xfrm>
            <a:off x="5571000" y="3792075"/>
            <a:ext cx="2498700" cy="101100"/>
          </a:xfrm>
          <a:prstGeom prst="rect">
            <a:avLst/>
          </a:prstGeom>
          <a:noFill/>
          <a:ln cap="flat" cmpd="sng" w="9075">
            <a:solidFill>
              <a:srgbClr val="FF0000"/>
            </a:solidFill>
            <a:prstDash val="solid"/>
            <a:round/>
            <a:headEnd len="sm" w="sm" type="none"/>
            <a:tailEnd len="sm" w="sm" type="none"/>
          </a:ln>
        </p:spPr>
        <p:txBody>
          <a:bodyPr anchorCtr="0" anchor="ctr" bIns="87025" lIns="87025" spcFirstLastPara="1" rIns="87025" wrap="square" tIns="87025">
            <a:noAutofit/>
          </a:bodyPr>
          <a:lstStyle/>
          <a:p>
            <a:pPr indent="0" lvl="0" marL="0" rtl="0" algn="ctr">
              <a:spcBef>
                <a:spcPts val="0"/>
              </a:spcBef>
              <a:spcAft>
                <a:spcPts val="0"/>
              </a:spcAft>
              <a:buNone/>
            </a:pPr>
            <a:r>
              <a:t/>
            </a:r>
            <a:endParaRPr sz="1332">
              <a:latin typeface="Nunito"/>
              <a:ea typeface="Nunito"/>
              <a:cs typeface="Nunito"/>
              <a:sym typeface="Nunito"/>
            </a:endParaRPr>
          </a:p>
        </p:txBody>
      </p:sp>
      <p:pic>
        <p:nvPicPr>
          <p:cNvPr id="373" name="Google Shape;373;p22" title="Screenshot 2025-08-26 at 9.43.49 AM.png"/>
          <p:cNvPicPr preferRelativeResize="0"/>
          <p:nvPr/>
        </p:nvPicPr>
        <p:blipFill>
          <a:blip r:embed="rId9">
            <a:alphaModFix/>
          </a:blip>
          <a:stretch>
            <a:fillRect/>
          </a:stretch>
        </p:blipFill>
        <p:spPr>
          <a:xfrm>
            <a:off x="246725" y="3963027"/>
            <a:ext cx="3969424" cy="1055600"/>
          </a:xfrm>
          <a:prstGeom prst="rect">
            <a:avLst/>
          </a:prstGeom>
          <a:noFill/>
          <a:ln>
            <a:noFill/>
          </a:ln>
        </p:spPr>
      </p:pic>
      <p:sp>
        <p:nvSpPr>
          <p:cNvPr id="374" name="Google Shape;374;p22"/>
          <p:cNvSpPr/>
          <p:nvPr/>
        </p:nvSpPr>
        <p:spPr>
          <a:xfrm>
            <a:off x="2000775" y="4695600"/>
            <a:ext cx="2215500" cy="101100"/>
          </a:xfrm>
          <a:prstGeom prst="rect">
            <a:avLst/>
          </a:prstGeom>
          <a:noFill/>
          <a:ln cap="flat" cmpd="sng" w="9075">
            <a:solidFill>
              <a:srgbClr val="FF0000"/>
            </a:solidFill>
            <a:prstDash val="solid"/>
            <a:round/>
            <a:headEnd len="sm" w="sm" type="none"/>
            <a:tailEnd len="sm" w="sm" type="none"/>
          </a:ln>
        </p:spPr>
        <p:txBody>
          <a:bodyPr anchorCtr="0" anchor="ctr" bIns="87025" lIns="87025" spcFirstLastPara="1" rIns="87025" wrap="square" tIns="87025">
            <a:noAutofit/>
          </a:bodyPr>
          <a:lstStyle/>
          <a:p>
            <a:pPr indent="0" lvl="0" marL="0" rtl="0" algn="ctr">
              <a:spcBef>
                <a:spcPts val="0"/>
              </a:spcBef>
              <a:spcAft>
                <a:spcPts val="0"/>
              </a:spcAft>
              <a:buNone/>
            </a:pPr>
            <a:r>
              <a:t/>
            </a:r>
            <a:endParaRPr sz="1332">
              <a:latin typeface="Nunito"/>
              <a:ea typeface="Nunito"/>
              <a:cs typeface="Nunito"/>
              <a:sym typeface="Nunito"/>
            </a:endParaRPr>
          </a:p>
        </p:txBody>
      </p:sp>
      <p:pic>
        <p:nvPicPr>
          <p:cNvPr id="375" name="Google Shape;375;p22" title="Screenshot 2025-08-26 at 9.44.48 AM.png"/>
          <p:cNvPicPr preferRelativeResize="0"/>
          <p:nvPr/>
        </p:nvPicPr>
        <p:blipFill>
          <a:blip r:embed="rId10">
            <a:alphaModFix/>
          </a:blip>
          <a:stretch>
            <a:fillRect/>
          </a:stretch>
        </p:blipFill>
        <p:spPr>
          <a:xfrm>
            <a:off x="4697150" y="4012138"/>
            <a:ext cx="4051146" cy="1077312"/>
          </a:xfrm>
          <a:prstGeom prst="rect">
            <a:avLst/>
          </a:prstGeom>
          <a:noFill/>
          <a:ln>
            <a:noFill/>
          </a:ln>
        </p:spPr>
      </p:pic>
      <p:sp>
        <p:nvSpPr>
          <p:cNvPr id="376" name="Google Shape;376;p22"/>
          <p:cNvSpPr/>
          <p:nvPr/>
        </p:nvSpPr>
        <p:spPr>
          <a:xfrm>
            <a:off x="6532800" y="4746950"/>
            <a:ext cx="2215500" cy="101100"/>
          </a:xfrm>
          <a:prstGeom prst="rect">
            <a:avLst/>
          </a:prstGeom>
          <a:noFill/>
          <a:ln cap="flat" cmpd="sng" w="9075">
            <a:solidFill>
              <a:srgbClr val="FF0000"/>
            </a:solidFill>
            <a:prstDash val="solid"/>
            <a:round/>
            <a:headEnd len="sm" w="sm" type="none"/>
            <a:tailEnd len="sm" w="sm" type="none"/>
          </a:ln>
        </p:spPr>
        <p:txBody>
          <a:bodyPr anchorCtr="0" anchor="ctr" bIns="87025" lIns="87025" spcFirstLastPara="1" rIns="87025" wrap="square" tIns="87025">
            <a:noAutofit/>
          </a:bodyPr>
          <a:lstStyle/>
          <a:p>
            <a:pPr indent="0" lvl="0" marL="0" rtl="0" algn="ctr">
              <a:spcBef>
                <a:spcPts val="0"/>
              </a:spcBef>
              <a:spcAft>
                <a:spcPts val="0"/>
              </a:spcAft>
              <a:buNone/>
            </a:pPr>
            <a:r>
              <a:t/>
            </a:r>
            <a:endParaRPr sz="1332">
              <a:latin typeface="Nunito"/>
              <a:ea typeface="Nunito"/>
              <a:cs typeface="Nunito"/>
              <a:sym typeface="Nuni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23"/>
          <p:cNvSpPr txBox="1"/>
          <p:nvPr>
            <p:ph type="title"/>
          </p:nvPr>
        </p:nvSpPr>
        <p:spPr>
          <a:xfrm>
            <a:off x="3792000" y="90700"/>
            <a:ext cx="1560000" cy="62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Toronto</a:t>
            </a:r>
            <a:endParaRPr/>
          </a:p>
        </p:txBody>
      </p:sp>
      <p:sp>
        <p:nvSpPr>
          <p:cNvPr id="382" name="Google Shape;382;p23"/>
          <p:cNvSpPr txBox="1"/>
          <p:nvPr>
            <p:ph idx="1" type="body"/>
          </p:nvPr>
        </p:nvSpPr>
        <p:spPr>
          <a:xfrm>
            <a:off x="1111550" y="598800"/>
            <a:ext cx="7516500" cy="42348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b="1" lang="en" sz="1600" u="sng"/>
              <a:t>UPDATE: Mock-up has been created and sent to Courtney &amp; team. Currently awaiting approval. Team needs to discuss whether we need the competitor page BEFORE or AFTER new site goes live.</a:t>
            </a:r>
            <a:endParaRPr b="1" sz="1600" u="sng"/>
          </a:p>
          <a:p>
            <a:pPr indent="-314960" lvl="0" marL="457200" rtl="0" algn="l">
              <a:spcBef>
                <a:spcPts val="1200"/>
              </a:spcBef>
              <a:spcAft>
                <a:spcPts val="0"/>
              </a:spcAft>
              <a:buSzPct val="100000"/>
              <a:buChar char="●"/>
            </a:pPr>
            <a:r>
              <a:rPr lang="en" sz="1600"/>
              <a:t>Piedmont- competitor with large market share</a:t>
            </a:r>
            <a:endParaRPr sz="1600"/>
          </a:p>
          <a:p>
            <a:pPr indent="-314960" lvl="0" marL="457200" rtl="0" algn="l">
              <a:spcBef>
                <a:spcPts val="0"/>
              </a:spcBef>
              <a:spcAft>
                <a:spcPts val="0"/>
              </a:spcAft>
              <a:buSzPct val="100000"/>
              <a:buChar char="●"/>
            </a:pPr>
            <a:r>
              <a:rPr lang="en" sz="1600"/>
              <a:t>Suggestions:</a:t>
            </a:r>
            <a:endParaRPr sz="1600"/>
          </a:p>
          <a:p>
            <a:pPr indent="-314960" lvl="1" marL="914400" rtl="0" algn="l">
              <a:spcBef>
                <a:spcPts val="0"/>
              </a:spcBef>
              <a:spcAft>
                <a:spcPts val="0"/>
              </a:spcAft>
              <a:buSzPct val="100000"/>
              <a:buChar char="○"/>
            </a:pPr>
            <a:r>
              <a:rPr lang="en" sz="1600"/>
              <a:t>We could make a separate </a:t>
            </a:r>
            <a:r>
              <a:rPr lang="en" sz="1600" u="sng"/>
              <a:t>campaign</a:t>
            </a:r>
            <a:r>
              <a:rPr lang="en" sz="1600"/>
              <a:t>, </a:t>
            </a:r>
            <a:r>
              <a:rPr lang="en" sz="1600"/>
              <a:t>rather</a:t>
            </a:r>
            <a:r>
              <a:rPr lang="en" sz="1600"/>
              <a:t> than an ad group</a:t>
            </a:r>
            <a:endParaRPr sz="1600"/>
          </a:p>
          <a:p>
            <a:pPr indent="-314960" lvl="1" marL="914400" rtl="0" algn="l">
              <a:spcBef>
                <a:spcPts val="0"/>
              </a:spcBef>
              <a:spcAft>
                <a:spcPts val="0"/>
              </a:spcAft>
              <a:buSzPct val="100000"/>
              <a:buChar char="○"/>
            </a:pPr>
            <a:r>
              <a:rPr lang="en" sz="1600"/>
              <a:t>Depending on the budget, we can target specific materials or just a general competitor page</a:t>
            </a:r>
            <a:endParaRPr sz="1600"/>
          </a:p>
          <a:p>
            <a:pPr indent="-314960" lvl="2" marL="1371600" rtl="0" algn="l">
              <a:spcBef>
                <a:spcPts val="0"/>
              </a:spcBef>
              <a:spcAft>
                <a:spcPts val="0"/>
              </a:spcAft>
              <a:buSzPct val="100000"/>
              <a:buChar char="■"/>
            </a:pPr>
            <a:r>
              <a:rPr lang="en" sz="1600"/>
              <a:t>If we want to target specific materials (ex: Acrylic/Polycarbonate), specific pages can be created referring to (competitor) - “Polymershapes - Acrylic” or “Polymershapes - Polycarbonate”</a:t>
            </a:r>
            <a:endParaRPr sz="1600"/>
          </a:p>
          <a:p>
            <a:pPr indent="-314960" lvl="3" marL="1828800" rtl="0" algn="l">
              <a:spcBef>
                <a:spcPts val="0"/>
              </a:spcBef>
              <a:spcAft>
                <a:spcPts val="0"/>
              </a:spcAft>
              <a:buSzPct val="100000"/>
              <a:buChar char="●"/>
            </a:pPr>
            <a:r>
              <a:rPr lang="en" sz="1600"/>
              <a:t>If we go this route, this landing page can only be used for one competitor (Piedmont)</a:t>
            </a:r>
            <a:endParaRPr sz="1600"/>
          </a:p>
          <a:p>
            <a:pPr indent="-314960" lvl="2" marL="1371600" rtl="0" algn="l">
              <a:spcBef>
                <a:spcPts val="0"/>
              </a:spcBef>
              <a:spcAft>
                <a:spcPts val="0"/>
              </a:spcAft>
              <a:buSzPct val="100000"/>
              <a:buChar char="■"/>
            </a:pPr>
            <a:r>
              <a:rPr lang="en" sz="1600"/>
              <a:t>We can also create a “General competitor” landing page with messaging like “What makes Polymershapes Different” or “A Better Alternative to Plastics”</a:t>
            </a:r>
            <a:endParaRPr sz="1600"/>
          </a:p>
          <a:p>
            <a:pPr indent="-314960" lvl="3" marL="1828800" rtl="0" algn="l">
              <a:spcBef>
                <a:spcPts val="0"/>
              </a:spcBef>
              <a:spcAft>
                <a:spcPts val="0"/>
              </a:spcAft>
              <a:buSzPct val="100000"/>
              <a:buChar char="●"/>
            </a:pPr>
            <a:r>
              <a:rPr lang="en" sz="1600"/>
              <a:t>Incorporate generalized copy to use for any competitor if other profit centers are experiencing similar issues</a:t>
            </a:r>
            <a:endParaRPr sz="1600"/>
          </a:p>
          <a:p>
            <a:pPr indent="-314960" lvl="1" marL="914400" rtl="0" algn="l">
              <a:spcBef>
                <a:spcPts val="0"/>
              </a:spcBef>
              <a:spcAft>
                <a:spcPts val="0"/>
              </a:spcAft>
              <a:buSzPct val="100000"/>
              <a:buChar char="○"/>
            </a:pPr>
            <a:r>
              <a:rPr lang="en" sz="1600"/>
              <a:t>(After landing page is created) Ad copy will also be tailored to fit competitor messaging</a:t>
            </a:r>
            <a:endParaRPr sz="1600"/>
          </a:p>
        </p:txBody>
      </p:sp>
      <p:sp>
        <p:nvSpPr>
          <p:cNvPr id="383" name="Google Shape;383;p23"/>
          <p:cNvSpPr txBox="1"/>
          <p:nvPr/>
        </p:nvSpPr>
        <p:spPr>
          <a:xfrm>
            <a:off x="7717800" y="133275"/>
            <a:ext cx="1249200" cy="2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Nunito"/>
                <a:ea typeface="Nunito"/>
                <a:cs typeface="Nunito"/>
                <a:sym typeface="Nunito"/>
              </a:rPr>
              <a:t>August 2025</a:t>
            </a:r>
            <a:endParaRPr sz="1300">
              <a:solidFill>
                <a:schemeClr val="dk2"/>
              </a:solidFill>
              <a:latin typeface="Nunito"/>
              <a:ea typeface="Nunito"/>
              <a:cs typeface="Nunito"/>
              <a:sym typeface="Nuni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24"/>
          <p:cNvSpPr txBox="1"/>
          <p:nvPr>
            <p:ph type="title"/>
          </p:nvPr>
        </p:nvSpPr>
        <p:spPr>
          <a:xfrm>
            <a:off x="1303800" y="688750"/>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Action Items/Takeaways</a:t>
            </a:r>
            <a:endParaRPr/>
          </a:p>
        </p:txBody>
      </p:sp>
      <p:sp>
        <p:nvSpPr>
          <p:cNvPr id="389" name="Google Shape;389;p24"/>
          <p:cNvSpPr txBox="1"/>
          <p:nvPr>
            <p:ph idx="1" type="body"/>
          </p:nvPr>
        </p:nvSpPr>
        <p:spPr>
          <a:xfrm>
            <a:off x="1303800" y="1735925"/>
            <a:ext cx="7030500" cy="3112800"/>
          </a:xfrm>
          <a:prstGeom prst="rect">
            <a:avLst/>
          </a:prstGeom>
        </p:spPr>
        <p:txBody>
          <a:bodyPr anchorCtr="0" anchor="t" bIns="91425" lIns="91425" spcFirstLastPara="1" rIns="91425" wrap="square" tIns="91425">
            <a:normAutofit fontScale="85000" lnSpcReduction="10000"/>
          </a:bodyPr>
          <a:lstStyle/>
          <a:p>
            <a:pPr indent="-336550" lvl="0" marL="457200" rtl="0" algn="l">
              <a:spcBef>
                <a:spcPts val="0"/>
              </a:spcBef>
              <a:spcAft>
                <a:spcPts val="0"/>
              </a:spcAft>
              <a:buSzPct val="100000"/>
              <a:buChar char="●"/>
            </a:pPr>
            <a:r>
              <a:rPr lang="en" sz="2000"/>
              <a:t>Improvement of Aisle Containment ad strength</a:t>
            </a:r>
            <a:endParaRPr sz="2000"/>
          </a:p>
          <a:p>
            <a:pPr indent="-336550" lvl="0" marL="457200" rtl="0" algn="l">
              <a:spcBef>
                <a:spcPts val="0"/>
              </a:spcBef>
              <a:spcAft>
                <a:spcPts val="0"/>
              </a:spcAft>
              <a:buSzPct val="100000"/>
              <a:buChar char="●"/>
            </a:pPr>
            <a:r>
              <a:rPr lang="en" sz="2000"/>
              <a:t>Toronto competitor campaign for Piedmont</a:t>
            </a:r>
            <a:endParaRPr sz="2000"/>
          </a:p>
          <a:p>
            <a:pPr indent="-336550" lvl="1" marL="914400" rtl="0" algn="l">
              <a:spcBef>
                <a:spcPts val="0"/>
              </a:spcBef>
              <a:spcAft>
                <a:spcPts val="0"/>
              </a:spcAft>
              <a:buSzPct val="100000"/>
              <a:buChar char="○"/>
            </a:pPr>
            <a:r>
              <a:rPr lang="en" sz="2000"/>
              <a:t>Create landing page ←</a:t>
            </a:r>
            <a:endParaRPr sz="2000"/>
          </a:p>
          <a:p>
            <a:pPr indent="-336550" lvl="1" marL="914400" rtl="0" algn="l">
              <a:spcBef>
                <a:spcPts val="0"/>
              </a:spcBef>
              <a:spcAft>
                <a:spcPts val="0"/>
              </a:spcAft>
              <a:buSzPct val="100000"/>
              <a:buChar char="○"/>
            </a:pPr>
            <a:r>
              <a:rPr lang="en" sz="2000"/>
              <a:t>Create ads campaign</a:t>
            </a:r>
            <a:endParaRPr sz="2000"/>
          </a:p>
          <a:p>
            <a:pPr indent="-336550" lvl="1" marL="914400" rtl="0" algn="l">
              <a:spcBef>
                <a:spcPts val="0"/>
              </a:spcBef>
              <a:spcAft>
                <a:spcPts val="0"/>
              </a:spcAft>
              <a:buSzPct val="100000"/>
              <a:buChar char="○"/>
            </a:pPr>
            <a:r>
              <a:rPr lang="en" sz="2000"/>
              <a:t>Optimizations</a:t>
            </a:r>
            <a:endParaRPr sz="2000"/>
          </a:p>
          <a:p>
            <a:pPr indent="-336550" lvl="0" marL="457200" rtl="0" algn="l">
              <a:spcBef>
                <a:spcPts val="0"/>
              </a:spcBef>
              <a:spcAft>
                <a:spcPts val="0"/>
              </a:spcAft>
              <a:buSzPct val="100000"/>
              <a:buChar char="●"/>
            </a:pPr>
            <a:r>
              <a:rPr lang="en" sz="2000"/>
              <a:t>Budget sheet- awaiting Polymershapes team for confirmation</a:t>
            </a:r>
            <a:endParaRPr sz="2000"/>
          </a:p>
          <a:p>
            <a:pPr indent="-336550" lvl="0" marL="457200" rtl="0" algn="l">
              <a:spcBef>
                <a:spcPts val="0"/>
              </a:spcBef>
              <a:spcAft>
                <a:spcPts val="0"/>
              </a:spcAft>
              <a:buSzPct val="100000"/>
              <a:buChar char="●"/>
            </a:pPr>
            <a:r>
              <a:rPr lang="en" sz="2000"/>
              <a:t>Continued campaign updates</a:t>
            </a:r>
            <a:endParaRPr sz="2000"/>
          </a:p>
          <a:p>
            <a:pPr indent="0" lvl="0" marL="0" rtl="0" algn="l">
              <a:spcBef>
                <a:spcPts val="1200"/>
              </a:spcBef>
              <a:spcAft>
                <a:spcPts val="0"/>
              </a:spcAft>
              <a:buNone/>
            </a:pPr>
            <a:r>
              <a:t/>
            </a:r>
            <a:endParaRPr sz="2000"/>
          </a:p>
          <a:p>
            <a:pPr indent="0" lvl="0" marL="0" rtl="0" algn="l">
              <a:spcBef>
                <a:spcPts val="1200"/>
              </a:spcBef>
              <a:spcAft>
                <a:spcPts val="1200"/>
              </a:spcAft>
              <a:buNone/>
            </a:pPr>
            <a:r>
              <a:t/>
            </a:r>
            <a:endParaRPr sz="2000"/>
          </a:p>
        </p:txBody>
      </p:sp>
      <p:sp>
        <p:nvSpPr>
          <p:cNvPr id="390" name="Google Shape;390;p24"/>
          <p:cNvSpPr txBox="1"/>
          <p:nvPr/>
        </p:nvSpPr>
        <p:spPr>
          <a:xfrm>
            <a:off x="7717800" y="133275"/>
            <a:ext cx="1249200" cy="26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Nunito"/>
                <a:ea typeface="Nunito"/>
                <a:cs typeface="Nunito"/>
                <a:sym typeface="Nunito"/>
              </a:rPr>
              <a:t>August 2025</a:t>
            </a:r>
            <a:endParaRPr sz="1300">
              <a:solidFill>
                <a:schemeClr val="dk2"/>
              </a:solidFill>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